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vml" ContentType="application/vnd.openxmlformats-officedocument.vmlDrawing"/>
  <Default Extension="tif" ContentType="image/tiff"/>
  <Default Extension="wdp" ContentType="image/vnd.ms-photo"/>
  <Default Extension="bin" ContentType="application/vnd.openxmlformats-officedocument.presentationml.printerSettings"/>
  <Default Extension="wmf" ContentType="image/x-wm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embeddings/oleObject1.bin" ContentType="application/vnd.openxmlformats-officedocument.oleObject"/>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embeddings/oleObject2.bin" ContentType="application/vnd.openxmlformats-officedocument.oleObject"/>
  <Override PartName="/ppt/embeddings/Microsoft_Equation1.bin" ContentType="application/vnd.openxmlformats-officedocument.oleObject"/>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57" r:id="rId3"/>
    <p:sldId id="326" r:id="rId4"/>
    <p:sldId id="327" r:id="rId5"/>
    <p:sldId id="258" r:id="rId6"/>
    <p:sldId id="259" r:id="rId7"/>
    <p:sldId id="265" r:id="rId8"/>
    <p:sldId id="264" r:id="rId9"/>
    <p:sldId id="263" r:id="rId10"/>
    <p:sldId id="292" r:id="rId11"/>
    <p:sldId id="260" r:id="rId12"/>
    <p:sldId id="277" r:id="rId13"/>
    <p:sldId id="278" r:id="rId14"/>
    <p:sldId id="288" r:id="rId15"/>
    <p:sldId id="289" r:id="rId16"/>
    <p:sldId id="290" r:id="rId17"/>
    <p:sldId id="291" r:id="rId18"/>
    <p:sldId id="297" r:id="rId19"/>
    <p:sldId id="298" r:id="rId20"/>
    <p:sldId id="299" r:id="rId21"/>
    <p:sldId id="300" r:id="rId22"/>
    <p:sldId id="301" r:id="rId23"/>
    <p:sldId id="271" r:id="rId24"/>
    <p:sldId id="261" r:id="rId25"/>
    <p:sldId id="269" r:id="rId26"/>
    <p:sldId id="273" r:id="rId27"/>
    <p:sldId id="276" r:id="rId28"/>
    <p:sldId id="274" r:id="rId29"/>
    <p:sldId id="279" r:id="rId30"/>
    <p:sldId id="280" r:id="rId31"/>
    <p:sldId id="285" r:id="rId32"/>
    <p:sldId id="275" r:id="rId33"/>
    <p:sldId id="328" r:id="rId34"/>
    <p:sldId id="332" r:id="rId35"/>
    <p:sldId id="329" r:id="rId36"/>
    <p:sldId id="330" r:id="rId37"/>
    <p:sldId id="331" r:id="rId38"/>
    <p:sldId id="272" r:id="rId39"/>
    <p:sldId id="262" r:id="rId40"/>
    <p:sldId id="333" r:id="rId41"/>
    <p:sldId id="268" r:id="rId42"/>
    <p:sldId id="356" r:id="rId43"/>
    <p:sldId id="334" r:id="rId44"/>
    <p:sldId id="335" r:id="rId45"/>
    <p:sldId id="336" r:id="rId46"/>
    <p:sldId id="338" r:id="rId47"/>
    <p:sldId id="340" r:id="rId48"/>
    <p:sldId id="341"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4" r:id="rId62"/>
    <p:sldId id="355" r:id="rId63"/>
    <p:sldId id="304" r:id="rId64"/>
    <p:sldId id="305" r:id="rId65"/>
    <p:sldId id="306" r:id="rId66"/>
    <p:sldId id="307" r:id="rId67"/>
    <p:sldId id="308" r:id="rId68"/>
    <p:sldId id="309" r:id="rId69"/>
    <p:sldId id="310" r:id="rId70"/>
    <p:sldId id="311" r:id="rId71"/>
    <p:sldId id="312" r:id="rId72"/>
    <p:sldId id="281" r:id="rId73"/>
    <p:sldId id="293" r:id="rId74"/>
    <p:sldId id="303" r:id="rId75"/>
    <p:sldId id="302" r:id="rId76"/>
    <p:sldId id="295"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60" d="100"/>
          <a:sy n="60" d="100"/>
        </p:scale>
        <p:origin x="-1992" y="-3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wmf"/><Relationship Id="rId2"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76A911-EF35-494A-8080-BF655DDE5996}" type="datetimeFigureOut">
              <a:rPr lang="en-US" smtClean="0"/>
              <a:t>3/7/16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BDCF69-F1B1-2D4D-BAED-E5DB5A95AC69}" type="slidenum">
              <a:rPr lang="en-US" smtClean="0"/>
              <a:t>‹#›</a:t>
            </a:fld>
            <a:endParaRPr lang="en-US"/>
          </a:p>
        </p:txBody>
      </p:sp>
    </p:spTree>
    <p:extLst>
      <p:ext uri="{BB962C8B-B14F-4D97-AF65-F5344CB8AC3E}">
        <p14:creationId xmlns:p14="http://schemas.microsoft.com/office/powerpoint/2010/main" val="1512646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C294C4-5C8A-4A48-9BD2-B8A6EE5992D6}" type="slidenum">
              <a:rPr lang="en-US" smtClean="0"/>
              <a:t>2</a:t>
            </a:fld>
            <a:endParaRPr lang="en-US"/>
          </a:p>
        </p:txBody>
      </p:sp>
    </p:spTree>
    <p:extLst>
      <p:ext uri="{BB962C8B-B14F-4D97-AF65-F5344CB8AC3E}">
        <p14:creationId xmlns:p14="http://schemas.microsoft.com/office/powerpoint/2010/main" val="62627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46</a:t>
            </a:fld>
            <a:endParaRPr lang="en-US"/>
          </a:p>
        </p:txBody>
      </p:sp>
    </p:spTree>
    <p:extLst>
      <p:ext uri="{BB962C8B-B14F-4D97-AF65-F5344CB8AC3E}">
        <p14:creationId xmlns:p14="http://schemas.microsoft.com/office/powerpoint/2010/main" val="2240227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47</a:t>
            </a:fld>
            <a:endParaRPr lang="en-US"/>
          </a:p>
        </p:txBody>
      </p:sp>
    </p:spTree>
    <p:extLst>
      <p:ext uri="{BB962C8B-B14F-4D97-AF65-F5344CB8AC3E}">
        <p14:creationId xmlns:p14="http://schemas.microsoft.com/office/powerpoint/2010/main" val="1278387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get this figure, typed names of genes in </a:t>
            </a:r>
            <a:r>
              <a:rPr lang="en-US" baseline="0" dirty="0" err="1" smtClean="0"/>
              <a:t>cbio</a:t>
            </a:r>
            <a:r>
              <a:rPr lang="en-US" baseline="0" dirty="0" smtClean="0"/>
              <a:t> portal for Nature 2012 BRCA cohort </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48</a:t>
            </a:fld>
            <a:endParaRPr lang="en-US"/>
          </a:p>
        </p:txBody>
      </p:sp>
    </p:spTree>
    <p:extLst>
      <p:ext uri="{BB962C8B-B14F-4D97-AF65-F5344CB8AC3E}">
        <p14:creationId xmlns:p14="http://schemas.microsoft.com/office/powerpoint/2010/main" val="2420494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Mutations in CDC42 binding domain</a:t>
            </a:r>
            <a:r>
              <a:rPr lang="en-US" baseline="0" dirty="0" smtClean="0"/>
              <a:t> cause X-linked neutropenia</a:t>
            </a:r>
          </a:p>
          <a:p>
            <a:r>
              <a:rPr lang="en-US" baseline="0" dirty="0" smtClean="0"/>
              <a:t>Mutations in VASP binding domain cause </a:t>
            </a:r>
            <a:r>
              <a:rPr lang="en-US" baseline="0" dirty="0" err="1" smtClean="0"/>
              <a:t>Wiskott</a:t>
            </a:r>
            <a:r>
              <a:rPr lang="en-US" baseline="0" dirty="0" smtClean="0"/>
              <a:t> Aldrich Syndrome and X-linked Thrombocytopenia</a:t>
            </a:r>
            <a:endParaRPr lang="en-US" dirty="0" smtClean="0"/>
          </a:p>
          <a:p>
            <a:endParaRPr lang="en-US" dirty="0" smtClean="0"/>
          </a:p>
          <a:p>
            <a:endParaRPr lang="en-US" dirty="0" smtClean="0"/>
          </a:p>
          <a:p>
            <a:r>
              <a:rPr lang="en-US" dirty="0" smtClean="0"/>
              <a:t>Let me begin with introducing you some key</a:t>
            </a:r>
            <a:r>
              <a:rPr lang="en-US" baseline="0" dirty="0" smtClean="0"/>
              <a:t> concepts related with protein structure. When a mutation occurs on the DNA, it may be carried to RNA and then to protein structure. </a:t>
            </a:r>
          </a:p>
          <a:p>
            <a:endParaRPr lang="en-US" baseline="0" dirty="0" smtClean="0"/>
          </a:p>
        </p:txBody>
      </p:sp>
    </p:spTree>
    <p:extLst>
      <p:ext uri="{BB962C8B-B14F-4D97-AF65-F5344CB8AC3E}">
        <p14:creationId xmlns:p14="http://schemas.microsoft.com/office/powerpoint/2010/main" val="2661252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you see FGF2 protein’s structure. A given mutation may happen in one of the core residues or in one of the surface residues. Core residues are hydrophobic and are not exposed to outside, while surface residues are fully exposed to outside and hydrophilic. There are some intermediate residues, which are not fully buried or fully exposed. These residues may be concerned as core or surface in different PDB structures, so we defined an intermediate class for these residues.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Proteins team up together to pursue functions in the cell. Here you see FGF2 protein interacting with FGFR1 protein as an example. The physical contact region between two proteins are called “the interface”. The residues in the core are responsible for the stability of the protein, while the interface residues are important for maintaining the interaction. The energy distribution in the interface is not homogenous, there are some residues which contribute more to the binding free energy, These proteins are called hotspots. A mutation that would happen on a hotspot would most probably alter the interaction.  Most of the PPI targeting drugs bind to hotspot residues to hinder the protein interaction.</a:t>
            </a:r>
            <a:endParaRPr lang="en-US" dirty="0" smtClean="0"/>
          </a:p>
        </p:txBody>
      </p:sp>
      <p:sp>
        <p:nvSpPr>
          <p:cNvPr id="4" name="Slide Number Placeholder 3"/>
          <p:cNvSpPr>
            <a:spLocks noGrp="1"/>
          </p:cNvSpPr>
          <p:nvPr>
            <p:ph type="sldNum" sz="quarter" idx="10"/>
          </p:nvPr>
        </p:nvSpPr>
        <p:spPr/>
        <p:txBody>
          <a:bodyPr/>
          <a:lstStyle/>
          <a:p>
            <a:fld id="{32FA9ED0-5A4D-8347-98F3-F6CAF5DDB07E}" type="slidenum">
              <a:rPr lang="en-US" smtClean="0"/>
              <a:t>50</a:t>
            </a:fld>
            <a:endParaRPr lang="en-US"/>
          </a:p>
        </p:txBody>
      </p:sp>
    </p:spTree>
    <p:extLst>
      <p:ext uri="{BB962C8B-B14F-4D97-AF65-F5344CB8AC3E}">
        <p14:creationId xmlns:p14="http://schemas.microsoft.com/office/powerpoint/2010/main" val="389340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kac</a:t>
            </a:r>
            <a:r>
              <a:rPr lang="en-US" dirty="0" smtClean="0"/>
              <a:t> hasta</a:t>
            </a:r>
            <a:r>
              <a:rPr lang="en-US" baseline="0" dirty="0" smtClean="0"/>
              <a:t> </a:t>
            </a:r>
            <a:r>
              <a:rPr lang="en-US" baseline="0" dirty="0" err="1" smtClean="0"/>
              <a:t>var</a:t>
            </a:r>
            <a:r>
              <a:rPr lang="en-US" baseline="0" dirty="0" smtClean="0"/>
              <a:t> </a:t>
            </a:r>
            <a:r>
              <a:rPr lang="en-US" baseline="0" dirty="0" err="1" smtClean="0"/>
              <a:t>tcga’de</a:t>
            </a:r>
            <a:r>
              <a:rPr lang="en-US" baseline="0" dirty="0" smtClean="0"/>
              <a:t> </a:t>
            </a:r>
            <a:r>
              <a:rPr lang="en-US" baseline="0" dirty="0" err="1" smtClean="0"/>
              <a:t>normalde</a:t>
            </a:r>
            <a:endParaRPr lang="en-US" dirty="0"/>
          </a:p>
        </p:txBody>
      </p:sp>
      <p:sp>
        <p:nvSpPr>
          <p:cNvPr id="4" name="Slide Number Placeholder 3"/>
          <p:cNvSpPr>
            <a:spLocks noGrp="1"/>
          </p:cNvSpPr>
          <p:nvPr>
            <p:ph type="sldNum" sz="quarter" idx="10"/>
          </p:nvPr>
        </p:nvSpPr>
        <p:spPr/>
        <p:txBody>
          <a:bodyPr/>
          <a:lstStyle/>
          <a:p>
            <a:fld id="{32FA9ED0-5A4D-8347-98F3-F6CAF5DDB07E}" type="slidenum">
              <a:rPr lang="en-US" smtClean="0"/>
              <a:t>51</a:t>
            </a:fld>
            <a:endParaRPr lang="en-US"/>
          </a:p>
        </p:txBody>
      </p:sp>
    </p:spTree>
    <p:extLst>
      <p:ext uri="{BB962C8B-B14F-4D97-AF65-F5344CB8AC3E}">
        <p14:creationId xmlns:p14="http://schemas.microsoft.com/office/powerpoint/2010/main" val="389340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solidFill>
                  <a:srgbClr val="FF6600"/>
                </a:solidFill>
                <a:latin typeface="Noteworthy Light"/>
                <a:cs typeface="Noteworthy Light"/>
              </a:rPr>
              <a:t>Iterate until saturation – </a:t>
            </a:r>
            <a:r>
              <a:rPr lang="en-US" sz="1200" dirty="0" err="1" smtClean="0">
                <a:solidFill>
                  <a:srgbClr val="FF6600"/>
                </a:solidFill>
                <a:latin typeface="Noteworthy Light"/>
                <a:cs typeface="Noteworthy Light"/>
              </a:rPr>
              <a:t>evalue</a:t>
            </a:r>
            <a:r>
              <a:rPr lang="en-US" sz="1200" dirty="0" smtClean="0">
                <a:solidFill>
                  <a:srgbClr val="FF6600"/>
                </a:solidFill>
                <a:latin typeface="Noteworthy Light"/>
                <a:cs typeface="Noteworthy Light"/>
              </a:rPr>
              <a:t> (difference between heat values is 10</a:t>
            </a:r>
            <a:r>
              <a:rPr lang="en-US" sz="1200" baseline="30000" dirty="0" smtClean="0">
                <a:solidFill>
                  <a:srgbClr val="FF6600"/>
                </a:solidFill>
                <a:latin typeface="Noteworthy Light"/>
                <a:cs typeface="Noteworthy Light"/>
              </a:rPr>
              <a:t>-6</a:t>
            </a:r>
            <a:r>
              <a:rPr lang="en-US" sz="1200" dirty="0" smtClean="0">
                <a:solidFill>
                  <a:srgbClr val="FF6600"/>
                </a:solidFill>
                <a:latin typeface="Noteworthy Light"/>
                <a:cs typeface="Noteworthy Light"/>
              </a:rPr>
              <a:t>)</a:t>
            </a:r>
          </a:p>
          <a:p>
            <a:pPr algn="l"/>
            <a:endParaRPr lang="en-US" sz="1200" dirty="0" smtClean="0">
              <a:solidFill>
                <a:srgbClr val="FF6600"/>
              </a:solidFill>
              <a:latin typeface="Noteworthy Light"/>
              <a:cs typeface="Noteworthy Light"/>
            </a:endParaRPr>
          </a:p>
          <a:p>
            <a:pPr algn="l"/>
            <a:r>
              <a:rPr lang="en-US" sz="1200" dirty="0" smtClean="0">
                <a:solidFill>
                  <a:srgbClr val="FF6600"/>
                </a:solidFill>
                <a:latin typeface="Noteworthy Light"/>
                <a:cs typeface="Noteworthy Light"/>
              </a:rPr>
              <a:t>Min (P1, P2) – assign</a:t>
            </a:r>
            <a:r>
              <a:rPr lang="en-US" sz="1200" baseline="0" dirty="0" smtClean="0">
                <a:solidFill>
                  <a:srgbClr val="FF6600"/>
                </a:solidFill>
                <a:latin typeface="Noteworthy Light"/>
                <a:cs typeface="Noteworthy Light"/>
              </a:rPr>
              <a:t> to edge</a:t>
            </a:r>
            <a:endParaRPr lang="en-US" sz="1200" dirty="0" smtClean="0">
              <a:solidFill>
                <a:srgbClr val="FF6600"/>
              </a:solidFill>
              <a:latin typeface="Noteworthy Light"/>
              <a:cs typeface="Noteworthy Light"/>
            </a:endParaRPr>
          </a:p>
          <a:p>
            <a:pPr algn="l"/>
            <a:r>
              <a:rPr lang="en-US" sz="1200" dirty="0" smtClean="0">
                <a:solidFill>
                  <a:srgbClr val="FF6600"/>
                </a:solidFill>
                <a:latin typeface="Noteworthy Light"/>
                <a:cs typeface="Noteworthy Light"/>
              </a:rPr>
              <a:t>Top 10</a:t>
            </a:r>
            <a:r>
              <a:rPr lang="en-US" sz="1200" baseline="30000" dirty="0" smtClean="0">
                <a:solidFill>
                  <a:srgbClr val="FF6600"/>
                </a:solidFill>
                <a:latin typeface="Noteworthy Light"/>
                <a:cs typeface="Noteworthy Light"/>
              </a:rPr>
              <a:t>th</a:t>
            </a:r>
            <a:r>
              <a:rPr lang="en-US" sz="1200" dirty="0" smtClean="0">
                <a:solidFill>
                  <a:srgbClr val="FF6600"/>
                </a:solidFill>
                <a:latin typeface="Noteworthy Light"/>
                <a:cs typeface="Noteworthy Light"/>
              </a:rPr>
              <a:t> percentile - keep</a:t>
            </a:r>
          </a:p>
          <a:p>
            <a:pPr algn="l"/>
            <a:r>
              <a:rPr lang="en-US" sz="1200" dirty="0" smtClean="0">
                <a:solidFill>
                  <a:srgbClr val="FF6600"/>
                </a:solidFill>
                <a:latin typeface="Noteworthy Light"/>
                <a:cs typeface="Noteworthy Light"/>
              </a:rPr>
              <a:t>1000 random (core + interface </a:t>
            </a:r>
            <a:r>
              <a:rPr lang="en-US" sz="1200" dirty="0" err="1" smtClean="0">
                <a:solidFill>
                  <a:srgbClr val="FF6600"/>
                </a:solidFill>
                <a:latin typeface="Noteworthy Light"/>
                <a:cs typeface="Noteworthy Light"/>
              </a:rPr>
              <a:t>muts</a:t>
            </a:r>
            <a:r>
              <a:rPr lang="en-US" sz="1200" dirty="0" smtClean="0">
                <a:solidFill>
                  <a:srgbClr val="FF6600"/>
                </a:solidFill>
                <a:latin typeface="Noteworthy Light"/>
                <a:cs typeface="Noteworthy Light"/>
              </a:rPr>
              <a:t>) –</a:t>
            </a:r>
            <a:r>
              <a:rPr lang="en-US" sz="1200" baseline="0" dirty="0" smtClean="0">
                <a:solidFill>
                  <a:srgbClr val="FF6600"/>
                </a:solidFill>
                <a:latin typeface="Noteworthy Light"/>
                <a:cs typeface="Noteworthy Light"/>
              </a:rPr>
              <a:t> remove edges that are consistently hot</a:t>
            </a:r>
            <a:endParaRPr lang="en-US" sz="1200" dirty="0" smtClean="0">
              <a:solidFill>
                <a:srgbClr val="FF6600"/>
              </a:solidFill>
              <a:latin typeface="Noteworthy Light"/>
              <a:cs typeface="Noteworthy Light"/>
            </a:endParaRPr>
          </a:p>
          <a:p>
            <a:pPr algn="l"/>
            <a:r>
              <a:rPr lang="en-US" sz="1200" dirty="0" smtClean="0">
                <a:solidFill>
                  <a:srgbClr val="FF6D0E"/>
                </a:solidFill>
                <a:latin typeface="Noteworthy Light"/>
                <a:cs typeface="Noteworthy Light"/>
              </a:rPr>
              <a:t>1 gene-set per mutation – </a:t>
            </a:r>
            <a:r>
              <a:rPr lang="en-US" sz="1200" dirty="0" err="1" smtClean="0">
                <a:solidFill>
                  <a:srgbClr val="FF6D0E"/>
                </a:solidFill>
                <a:latin typeface="Noteworthy Light"/>
                <a:cs typeface="Noteworthy Light"/>
              </a:rPr>
              <a:t>Avg</a:t>
            </a:r>
            <a:r>
              <a:rPr lang="en-US" sz="1200" dirty="0" smtClean="0">
                <a:solidFill>
                  <a:srgbClr val="FF6D0E"/>
                </a:solidFill>
                <a:latin typeface="Noteworthy Light"/>
                <a:cs typeface="Noteworthy Light"/>
              </a:rPr>
              <a:t> of 76</a:t>
            </a:r>
            <a:r>
              <a:rPr lang="en-US" sz="1200" baseline="0" dirty="0" smtClean="0">
                <a:solidFill>
                  <a:srgbClr val="FF6D0E"/>
                </a:solidFill>
                <a:latin typeface="Noteworthy Light"/>
                <a:cs typeface="Noteworthy Light"/>
              </a:rPr>
              <a:t> connected components - </a:t>
            </a:r>
            <a:r>
              <a:rPr lang="en-US" sz="1200" dirty="0" smtClean="0">
                <a:solidFill>
                  <a:srgbClr val="FF6D0E"/>
                </a:solidFill>
                <a:latin typeface="Noteworthy Light"/>
                <a:cs typeface="Noteworthy Light"/>
              </a:rPr>
              <a:t>annotate each separately,</a:t>
            </a:r>
            <a:r>
              <a:rPr lang="en-US" sz="1200" baseline="0" dirty="0" smtClean="0">
                <a:solidFill>
                  <a:srgbClr val="FF6D0E"/>
                </a:solidFill>
                <a:latin typeface="Noteworthy Light"/>
                <a:cs typeface="Noteworthy Light"/>
              </a:rPr>
              <a:t> and focus on distinct functionality</a:t>
            </a:r>
            <a:endParaRPr lang="en-US" sz="1200" dirty="0" smtClean="0">
              <a:solidFill>
                <a:srgbClr val="FF6D0E"/>
              </a:solidFill>
              <a:latin typeface="Noteworthy Light"/>
              <a:cs typeface="Noteworthy Light"/>
            </a:endParaRPr>
          </a:p>
          <a:p>
            <a:endParaRPr lang="en-US" dirty="0"/>
          </a:p>
        </p:txBody>
      </p:sp>
      <p:sp>
        <p:nvSpPr>
          <p:cNvPr id="4" name="Slide Number Placeholder 3"/>
          <p:cNvSpPr>
            <a:spLocks noGrp="1"/>
          </p:cNvSpPr>
          <p:nvPr>
            <p:ph type="sldNum" sz="quarter" idx="10"/>
          </p:nvPr>
        </p:nvSpPr>
        <p:spPr/>
        <p:txBody>
          <a:bodyPr/>
          <a:lstStyle/>
          <a:p>
            <a:fld id="{32FA9ED0-5A4D-8347-98F3-F6CAF5DDB07E}" type="slidenum">
              <a:rPr lang="en-US" smtClean="0"/>
              <a:t>53</a:t>
            </a:fld>
            <a:endParaRPr lang="en-US"/>
          </a:p>
        </p:txBody>
      </p:sp>
    </p:spTree>
    <p:extLst>
      <p:ext uri="{BB962C8B-B14F-4D97-AF65-F5344CB8AC3E}">
        <p14:creationId xmlns:p14="http://schemas.microsoft.com/office/powerpoint/2010/main" val="389340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solidFill>
                  <a:srgbClr val="FF6600"/>
                </a:solidFill>
                <a:latin typeface="Noteworthy Light"/>
                <a:cs typeface="Noteworthy Light"/>
              </a:rPr>
              <a:t>Min (P1, P2)</a:t>
            </a:r>
          </a:p>
          <a:p>
            <a:pPr algn="l"/>
            <a:r>
              <a:rPr lang="en-US" sz="1200" dirty="0" smtClean="0">
                <a:solidFill>
                  <a:srgbClr val="FF6600"/>
                </a:solidFill>
                <a:latin typeface="Noteworthy Light"/>
                <a:cs typeface="Noteworthy Light"/>
              </a:rPr>
              <a:t>Top 10</a:t>
            </a:r>
            <a:r>
              <a:rPr lang="en-US" sz="1200" baseline="30000" dirty="0" smtClean="0">
                <a:solidFill>
                  <a:srgbClr val="FF6600"/>
                </a:solidFill>
                <a:latin typeface="Noteworthy Light"/>
                <a:cs typeface="Noteworthy Light"/>
              </a:rPr>
              <a:t>th</a:t>
            </a:r>
            <a:r>
              <a:rPr lang="en-US" sz="1200" dirty="0" smtClean="0">
                <a:solidFill>
                  <a:srgbClr val="FF6600"/>
                </a:solidFill>
                <a:latin typeface="Noteworthy Light"/>
                <a:cs typeface="Noteworthy Light"/>
              </a:rPr>
              <a:t> percentile</a:t>
            </a:r>
          </a:p>
          <a:p>
            <a:pPr algn="l"/>
            <a:r>
              <a:rPr lang="en-US" sz="1200" dirty="0" smtClean="0">
                <a:solidFill>
                  <a:srgbClr val="FF6600"/>
                </a:solidFill>
                <a:latin typeface="Noteworthy Light"/>
                <a:cs typeface="Noteworthy Light"/>
              </a:rPr>
              <a:t>1000 random (core + interface </a:t>
            </a:r>
            <a:r>
              <a:rPr lang="en-US" sz="1200" dirty="0" err="1" smtClean="0">
                <a:solidFill>
                  <a:srgbClr val="FF6600"/>
                </a:solidFill>
                <a:latin typeface="Noteworthy Light"/>
                <a:cs typeface="Noteworthy Light"/>
              </a:rPr>
              <a:t>muts</a:t>
            </a:r>
            <a:r>
              <a:rPr lang="en-US" sz="1200" dirty="0" smtClean="0">
                <a:solidFill>
                  <a:srgbClr val="FF6600"/>
                </a:solidFill>
                <a:latin typeface="Noteworthy Light"/>
                <a:cs typeface="Noteworthy Light"/>
              </a:rPr>
              <a:t>)</a:t>
            </a:r>
          </a:p>
          <a:p>
            <a:pPr algn="l"/>
            <a:r>
              <a:rPr lang="en-US" sz="1200" dirty="0" smtClean="0">
                <a:solidFill>
                  <a:srgbClr val="FF6D0E"/>
                </a:solidFill>
                <a:latin typeface="Noteworthy Light"/>
                <a:cs typeface="Noteworthy Light"/>
              </a:rPr>
              <a:t>1 gene-set per mutation</a:t>
            </a:r>
          </a:p>
          <a:p>
            <a:endParaRPr lang="en-US" dirty="0"/>
          </a:p>
        </p:txBody>
      </p:sp>
      <p:sp>
        <p:nvSpPr>
          <p:cNvPr id="4" name="Slide Number Placeholder 3"/>
          <p:cNvSpPr>
            <a:spLocks noGrp="1"/>
          </p:cNvSpPr>
          <p:nvPr>
            <p:ph type="sldNum" sz="quarter" idx="10"/>
          </p:nvPr>
        </p:nvSpPr>
        <p:spPr/>
        <p:txBody>
          <a:bodyPr/>
          <a:lstStyle/>
          <a:p>
            <a:fld id="{32FA9ED0-5A4D-8347-98F3-F6CAF5DDB07E}" type="slidenum">
              <a:rPr lang="en-US" smtClean="0"/>
              <a:t>54</a:t>
            </a:fld>
            <a:endParaRPr lang="en-US"/>
          </a:p>
        </p:txBody>
      </p:sp>
    </p:spTree>
    <p:extLst>
      <p:ext uri="{BB962C8B-B14F-4D97-AF65-F5344CB8AC3E}">
        <p14:creationId xmlns:p14="http://schemas.microsoft.com/office/powerpoint/2010/main" val="389340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Noteworthy Light"/>
                <a:cs typeface="Noteworthy Light"/>
              </a:rPr>
              <a:t>Structural coverage is poor, We still see some distinct mutation effects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latin typeface="Noteworthy Light"/>
              <a:cs typeface="Noteworthy Light"/>
            </a:endParaRPr>
          </a:p>
          <a:p>
            <a:endParaRPr lang="en-US" dirty="0"/>
          </a:p>
        </p:txBody>
      </p:sp>
      <p:sp>
        <p:nvSpPr>
          <p:cNvPr id="4" name="Slide Number Placeholder 3"/>
          <p:cNvSpPr>
            <a:spLocks noGrp="1"/>
          </p:cNvSpPr>
          <p:nvPr>
            <p:ph type="sldNum" sz="quarter" idx="10"/>
          </p:nvPr>
        </p:nvSpPr>
        <p:spPr/>
        <p:txBody>
          <a:bodyPr/>
          <a:lstStyle/>
          <a:p>
            <a:fld id="{32FA9ED0-5A4D-8347-98F3-F6CAF5DDB07E}" type="slidenum">
              <a:rPr lang="en-US" smtClean="0"/>
              <a:t>55</a:t>
            </a:fld>
            <a:endParaRPr lang="en-US"/>
          </a:p>
        </p:txBody>
      </p:sp>
    </p:spTree>
    <p:extLst>
      <p:ext uri="{BB962C8B-B14F-4D97-AF65-F5344CB8AC3E}">
        <p14:creationId xmlns:p14="http://schemas.microsoft.com/office/powerpoint/2010/main" val="1089952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Vascular</a:t>
            </a:r>
            <a:r>
              <a:rPr lang="en-US" baseline="0" dirty="0" smtClean="0"/>
              <a:t> smooth muscle cells provides homeostatic control and </a:t>
            </a:r>
            <a:r>
              <a:rPr lang="en-US" sz="1200" kern="1200" dirty="0" smtClean="0">
                <a:solidFill>
                  <a:schemeClr val="tx1"/>
                </a:solidFill>
                <a:effectLst/>
                <a:latin typeface="+mn-lt"/>
                <a:ea typeface="+mn-ea"/>
                <a:cs typeface="+mn-cs"/>
              </a:rPr>
              <a:t>protect newly formed vessels against rupture or regression via inhibition of endothelial cell proliferation and migration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latin typeface="Noteworthy Light"/>
                <a:cs typeface="Noteworthy Light"/>
              </a:rPr>
              <a:t>Chemokines</a:t>
            </a:r>
            <a:r>
              <a:rPr lang="en-US" sz="1200" dirty="0" smtClean="0">
                <a:latin typeface="Noteworthy Light"/>
                <a:cs typeface="Noteworthy Light"/>
              </a:rPr>
              <a:t> play an important role in the behavior of endothelial cells during vessel formation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Noteworthy Light"/>
              <a:cs typeface="Noteworthy Ligh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Noteworthy Light"/>
                <a:cs typeface="Noteworthy Light"/>
              </a:rPr>
              <a:t>Inappropriate blood coagulation is Observed in cancer patients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Noteworthy Light"/>
              <a:cs typeface="Noteworthy Ligh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Noteworthy Light"/>
              <a:cs typeface="Noteworthy Ligh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latin typeface="Noteworthy Light"/>
                <a:cs typeface="Noteworthy Light"/>
              </a:rPr>
              <a:t>vasculogenesis</a:t>
            </a:r>
            <a:r>
              <a:rPr lang="en-US" sz="1200" dirty="0" smtClean="0">
                <a:latin typeface="Noteworthy Light"/>
                <a:cs typeface="Noteworthy Light"/>
              </a:rPr>
              <a:t> is related with  proliferation, migration and remodeling of endothelial cells, and have been found to be related with tumor recurrence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Noteworthy Light"/>
              <a:cs typeface="Noteworthy Ligh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2FA9ED0-5A4D-8347-98F3-F6CAF5DDB07E}" type="slidenum">
              <a:rPr lang="en-US" smtClean="0"/>
              <a:t>56</a:t>
            </a:fld>
            <a:endParaRPr lang="en-US"/>
          </a:p>
        </p:txBody>
      </p:sp>
    </p:spTree>
    <p:extLst>
      <p:ext uri="{BB962C8B-B14F-4D97-AF65-F5344CB8AC3E}">
        <p14:creationId xmlns:p14="http://schemas.microsoft.com/office/powerpoint/2010/main" val="411956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study of the interactions between the components of biological systems, and how these interactions give rise to the function and behavior of that system</a:t>
            </a:r>
          </a:p>
          <a:p>
            <a:endParaRPr lang="en-US" dirty="0"/>
          </a:p>
        </p:txBody>
      </p:sp>
      <p:sp>
        <p:nvSpPr>
          <p:cNvPr id="4" name="Slide Number Placeholder 3"/>
          <p:cNvSpPr>
            <a:spLocks noGrp="1"/>
          </p:cNvSpPr>
          <p:nvPr>
            <p:ph type="sldNum" sz="quarter" idx="10"/>
          </p:nvPr>
        </p:nvSpPr>
        <p:spPr/>
        <p:txBody>
          <a:bodyPr/>
          <a:lstStyle/>
          <a:p>
            <a:fld id="{99B5961D-F425-B94C-B620-8CE91A0C93EF}" type="slidenum">
              <a:rPr lang="en-US" smtClean="0"/>
              <a:t>4</a:t>
            </a:fld>
            <a:endParaRPr lang="en-US"/>
          </a:p>
        </p:txBody>
      </p:sp>
    </p:spTree>
    <p:extLst>
      <p:ext uri="{BB962C8B-B14F-4D97-AF65-F5344CB8AC3E}">
        <p14:creationId xmlns:p14="http://schemas.microsoft.com/office/powerpoint/2010/main" val="165206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30000"/>
              </a:lnSpc>
              <a:buFont typeface="Arial"/>
              <a:buChar char="•"/>
            </a:pPr>
            <a:r>
              <a:rPr lang="en-US" dirty="0" smtClean="0">
                <a:latin typeface="Noteworthy Light"/>
                <a:cs typeface="Noteworthy Light"/>
              </a:rPr>
              <a:t>Reduced</a:t>
            </a:r>
            <a:r>
              <a:rPr lang="en-US" baseline="0" dirty="0" smtClean="0">
                <a:latin typeface="Noteworthy Light"/>
                <a:cs typeface="Noteworthy Light"/>
              </a:rPr>
              <a:t> number of patients for survival curves  (494)</a:t>
            </a:r>
          </a:p>
          <a:p>
            <a:pPr marL="285750" indent="-285750">
              <a:lnSpc>
                <a:spcPct val="130000"/>
              </a:lnSpc>
              <a:buFont typeface="Arial"/>
              <a:buChar char="•"/>
            </a:pPr>
            <a:r>
              <a:rPr lang="en-US" baseline="0" dirty="0" smtClean="0">
                <a:latin typeface="Noteworthy Light"/>
                <a:cs typeface="Noteworthy Light"/>
              </a:rPr>
              <a:t>Consensus clustering – K=5 based on the elbow methods</a:t>
            </a:r>
            <a:endParaRPr lang="en-US" dirty="0" smtClean="0">
              <a:latin typeface="Noteworthy Light"/>
              <a:cs typeface="Noteworthy Light"/>
            </a:endParaRPr>
          </a:p>
          <a:p>
            <a:pPr marL="285750" indent="-285750">
              <a:lnSpc>
                <a:spcPct val="130000"/>
              </a:lnSpc>
              <a:buFont typeface="Arial"/>
              <a:buChar char="•"/>
            </a:pPr>
            <a:endParaRPr lang="en-US" dirty="0" smtClean="0">
              <a:latin typeface="Noteworthy Light"/>
              <a:cs typeface="Noteworthy Light"/>
            </a:endParaRPr>
          </a:p>
          <a:p>
            <a:pPr marL="285750" indent="-285750">
              <a:lnSpc>
                <a:spcPct val="130000"/>
              </a:lnSpc>
              <a:buFont typeface="Arial"/>
              <a:buChar char="•"/>
            </a:pPr>
            <a:r>
              <a:rPr lang="en-US" dirty="0" smtClean="0">
                <a:latin typeface="Noteworthy Light"/>
                <a:cs typeface="Noteworthy Light"/>
              </a:rPr>
              <a:t>GBM, Thyroid, Prostate patients and patients older than 75 years filtered</a:t>
            </a:r>
          </a:p>
          <a:p>
            <a:pPr marL="742950" lvl="1" indent="-285750">
              <a:lnSpc>
                <a:spcPct val="130000"/>
              </a:lnSpc>
              <a:buFont typeface="Arial"/>
              <a:buChar char="•"/>
            </a:pPr>
            <a:r>
              <a:rPr lang="en-US" dirty="0" smtClean="0">
                <a:latin typeface="Noteworthy Light"/>
                <a:cs typeface="Noteworthy Light"/>
              </a:rPr>
              <a:t>500 patients (differential structural mutations + </a:t>
            </a:r>
            <a:r>
              <a:rPr lang="en-US" dirty="0" err="1" smtClean="0">
                <a:latin typeface="Noteworthy Light"/>
                <a:cs typeface="Noteworthy Light"/>
              </a:rPr>
              <a:t>RNAseq</a:t>
            </a:r>
            <a:r>
              <a:rPr lang="en-US" dirty="0" smtClean="0">
                <a:latin typeface="Noteworthy Light"/>
                <a:cs typeface="Noteworthy Light"/>
              </a:rPr>
              <a:t> data in TCGA)</a:t>
            </a:r>
          </a:p>
          <a:p>
            <a:pPr marL="742950" lvl="1" indent="-285750">
              <a:lnSpc>
                <a:spcPct val="130000"/>
              </a:lnSpc>
              <a:buFont typeface="Arial"/>
              <a:buChar char="•"/>
            </a:pPr>
            <a:endParaRPr lang="en-US" dirty="0" smtClean="0">
              <a:latin typeface="Noteworthy Light"/>
              <a:cs typeface="Noteworthy Light"/>
            </a:endParaRPr>
          </a:p>
        </p:txBody>
      </p:sp>
      <p:sp>
        <p:nvSpPr>
          <p:cNvPr id="4" name="Slide Number Placeholder 3"/>
          <p:cNvSpPr>
            <a:spLocks noGrp="1"/>
          </p:cNvSpPr>
          <p:nvPr>
            <p:ph type="sldNum" sz="quarter" idx="10"/>
          </p:nvPr>
        </p:nvSpPr>
        <p:spPr/>
        <p:txBody>
          <a:bodyPr/>
          <a:lstStyle/>
          <a:p>
            <a:fld id="{32FA9ED0-5A4D-8347-98F3-F6CAF5DDB07E}" type="slidenum">
              <a:rPr lang="en-US" smtClean="0"/>
              <a:t>57</a:t>
            </a:fld>
            <a:endParaRPr lang="en-US"/>
          </a:p>
        </p:txBody>
      </p:sp>
    </p:spTree>
    <p:extLst>
      <p:ext uri="{BB962C8B-B14F-4D97-AF65-F5344CB8AC3E}">
        <p14:creationId xmlns:p14="http://schemas.microsoft.com/office/powerpoint/2010/main" val="4119560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 that I came into halfway through</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63</a:t>
            </a:fld>
            <a:endParaRPr lang="en-US"/>
          </a:p>
        </p:txBody>
      </p:sp>
    </p:spTree>
    <p:extLst>
      <p:ext uri="{BB962C8B-B14F-4D97-AF65-F5344CB8AC3E}">
        <p14:creationId xmlns:p14="http://schemas.microsoft.com/office/powerpoint/2010/main" val="4062931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NMF</a:t>
            </a:r>
            <a:r>
              <a:rPr lang="en-US" baseline="0" dirty="0" smtClean="0"/>
              <a:t> with a penalty designed – find a solution that respects the network topology</a:t>
            </a:r>
            <a:endParaRPr lang="en-US" dirty="0"/>
          </a:p>
        </p:txBody>
      </p:sp>
      <p:sp>
        <p:nvSpPr>
          <p:cNvPr id="4" name="Slide Number Placeholder 3"/>
          <p:cNvSpPr>
            <a:spLocks noGrp="1"/>
          </p:cNvSpPr>
          <p:nvPr>
            <p:ph type="sldNum" sz="quarter" idx="10"/>
          </p:nvPr>
        </p:nvSpPr>
        <p:spPr/>
        <p:txBody>
          <a:bodyPr/>
          <a:lstStyle/>
          <a:p>
            <a:fld id="{26F06934-C094-6D48-9F3C-C5839B7DFE90}" type="slidenum">
              <a:rPr lang="en-US" smtClean="0"/>
              <a:pPr/>
              <a:t>65</a:t>
            </a:fld>
            <a:endParaRPr lang="en-US"/>
          </a:p>
        </p:txBody>
      </p:sp>
    </p:spTree>
    <p:extLst>
      <p:ext uri="{BB962C8B-B14F-4D97-AF65-F5344CB8AC3E}">
        <p14:creationId xmlns:p14="http://schemas.microsoft.com/office/powerpoint/2010/main" val="698087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F06934-C094-6D48-9F3C-C5839B7DFE90}" type="slidenum">
              <a:rPr lang="en-US" smtClean="0"/>
              <a:pPr/>
              <a:t>66</a:t>
            </a:fld>
            <a:endParaRPr lang="en-US"/>
          </a:p>
        </p:txBody>
      </p:sp>
    </p:spTree>
    <p:extLst>
      <p:ext uri="{BB962C8B-B14F-4D97-AF65-F5344CB8AC3E}">
        <p14:creationId xmlns:p14="http://schemas.microsoft.com/office/powerpoint/2010/main" val="1909593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Molecular</a:t>
            </a:r>
            <a:r>
              <a:rPr lang="en-US" baseline="0" dirty="0" smtClean="0"/>
              <a:t> profiling </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68</a:t>
            </a:fld>
            <a:endParaRPr lang="en-US"/>
          </a:p>
        </p:txBody>
      </p:sp>
    </p:spTree>
    <p:extLst>
      <p:ext uri="{BB962C8B-B14F-4D97-AF65-F5344CB8AC3E}">
        <p14:creationId xmlns:p14="http://schemas.microsoft.com/office/powerpoint/2010/main" val="4062931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Molecular</a:t>
            </a:r>
            <a:r>
              <a:rPr lang="en-US" baseline="0" dirty="0" smtClean="0"/>
              <a:t> profiling </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69</a:t>
            </a:fld>
            <a:endParaRPr lang="en-US"/>
          </a:p>
        </p:txBody>
      </p:sp>
    </p:spTree>
    <p:extLst>
      <p:ext uri="{BB962C8B-B14F-4D97-AF65-F5344CB8AC3E}">
        <p14:creationId xmlns:p14="http://schemas.microsoft.com/office/powerpoint/2010/main" val="4062931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Molecular</a:t>
            </a:r>
            <a:r>
              <a:rPr lang="en-US" baseline="0" dirty="0" smtClean="0"/>
              <a:t> profiling </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70</a:t>
            </a:fld>
            <a:endParaRPr lang="en-US"/>
          </a:p>
        </p:txBody>
      </p:sp>
    </p:spTree>
    <p:extLst>
      <p:ext uri="{BB962C8B-B14F-4D97-AF65-F5344CB8AC3E}">
        <p14:creationId xmlns:p14="http://schemas.microsoft.com/office/powerpoint/2010/main" val="4062931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EBC2A9E-FC89-C849-97C4-FBB5D26EC6D8}" type="slidenum">
              <a:rPr lang="en-US" sz="1200"/>
              <a:pPr eaLnBrk="1" hangingPunct="1"/>
              <a:t>75</a:t>
            </a:fld>
            <a:endParaRPr lang="en-US" sz="1200"/>
          </a:p>
        </p:txBody>
      </p:sp>
      <p:sp>
        <p:nvSpPr>
          <p:cNvPr id="63490" name="Rectangle 2"/>
          <p:cNvSpPr>
            <a:spLocks noGrp="1" noRot="1" noChangeAspect="1" noChangeArrowheads="1" noTextEdit="1"/>
          </p:cNvSpPr>
          <p:nvPr>
            <p:ph type="sldImg"/>
          </p:nvPr>
        </p:nvSpPr>
        <p:spPr>
          <a:xfrm>
            <a:off x="1101725" y="676275"/>
            <a:ext cx="4610100" cy="3457575"/>
          </a:xfrm>
          <a:ln/>
        </p:spPr>
      </p:sp>
      <p:sp>
        <p:nvSpPr>
          <p:cNvPr id="63491" name="Rectangle 3"/>
          <p:cNvSpPr>
            <a:spLocks noGrp="1" noChangeArrowheads="1"/>
          </p:cNvSpPr>
          <p:nvPr>
            <p:ph type="body" idx="1"/>
          </p:nvPr>
        </p:nvSpPr>
        <p:spPr>
          <a:xfrm>
            <a:off x="898525" y="4359275"/>
            <a:ext cx="5011738" cy="413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charset="0"/>
              </a:rPr>
              <a:t>So now that we have a scoring system, we can turn to the problem of finding the high-scoring pathways themselves.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9</a:t>
            </a:fld>
            <a:endParaRPr lang="en-US"/>
          </a:p>
        </p:txBody>
      </p:sp>
    </p:spTree>
    <p:extLst>
      <p:ext uri="{BB962C8B-B14F-4D97-AF65-F5344CB8AC3E}">
        <p14:creationId xmlns:p14="http://schemas.microsoft.com/office/powerpoint/2010/main" val="237894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28</a:t>
            </a:fld>
            <a:endParaRPr lang="en-US"/>
          </a:p>
        </p:txBody>
      </p:sp>
    </p:spTree>
    <p:extLst>
      <p:ext uri="{BB962C8B-B14F-4D97-AF65-F5344CB8AC3E}">
        <p14:creationId xmlns:p14="http://schemas.microsoft.com/office/powerpoint/2010/main" val="1506417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collapsed view –</a:t>
            </a:r>
            <a:r>
              <a:rPr lang="en-US" baseline="0" dirty="0" smtClean="0"/>
              <a:t> diseases are linked by an edge if they share a gene. Node size corresponds to number of disease-associated genes</a:t>
            </a:r>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32</a:t>
            </a:fld>
            <a:endParaRPr lang="en-US"/>
          </a:p>
        </p:txBody>
      </p:sp>
    </p:spTree>
    <p:extLst>
      <p:ext uri="{BB962C8B-B14F-4D97-AF65-F5344CB8AC3E}">
        <p14:creationId xmlns:p14="http://schemas.microsoft.com/office/powerpoint/2010/main" val="3812174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33</a:t>
            </a:fld>
            <a:endParaRPr lang="en-US"/>
          </a:p>
        </p:txBody>
      </p:sp>
    </p:spTree>
    <p:extLst>
      <p:ext uri="{BB962C8B-B14F-4D97-AF65-F5344CB8AC3E}">
        <p14:creationId xmlns:p14="http://schemas.microsoft.com/office/powerpoint/2010/main" val="3018707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a:t>
            </a:r>
            <a:r>
              <a:rPr lang="en-US" baseline="0" dirty="0" smtClean="0"/>
              <a:t> model of cancer</a:t>
            </a:r>
            <a:endParaRPr lang="en-US" dirty="0" smtClean="0"/>
          </a:p>
          <a:p>
            <a:r>
              <a:rPr lang="en-US" dirty="0" smtClean="0"/>
              <a:t>Cancer results from an increase in the ratio</a:t>
            </a:r>
            <a:r>
              <a:rPr lang="en-US" baseline="0" dirty="0" smtClean="0"/>
              <a:t> of cell birth to cell death. This results from alterations to the cell’s genome.</a:t>
            </a:r>
            <a:endParaRPr lang="en-US" dirty="0"/>
          </a:p>
        </p:txBody>
      </p:sp>
      <p:sp>
        <p:nvSpPr>
          <p:cNvPr id="4" name="Slide Number Placeholder 3"/>
          <p:cNvSpPr>
            <a:spLocks noGrp="1"/>
          </p:cNvSpPr>
          <p:nvPr>
            <p:ph type="sldNum" sz="quarter" idx="10"/>
          </p:nvPr>
        </p:nvSpPr>
        <p:spPr/>
        <p:txBody>
          <a:bodyPr/>
          <a:lstStyle/>
          <a:p>
            <a:fld id="{26F06934-C094-6D48-9F3C-C5839B7DFE90}" type="slidenum">
              <a:rPr lang="en-US" smtClean="0"/>
              <a:pPr/>
              <a:t>43</a:t>
            </a:fld>
            <a:endParaRPr lang="en-US"/>
          </a:p>
        </p:txBody>
      </p:sp>
    </p:spTree>
    <p:extLst>
      <p:ext uri="{BB962C8B-B14F-4D97-AF65-F5344CB8AC3E}">
        <p14:creationId xmlns:p14="http://schemas.microsoft.com/office/powerpoint/2010/main" val="3526440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detect these changes through</a:t>
            </a:r>
            <a:r>
              <a:rPr lang="en-US" baseline="0" dirty="0" smtClean="0"/>
              <a:t> DNA sequencing – namely we sequence the tumor and normal genomes and look for sites where the tumor shows supporting evidence of a mutation but the </a:t>
            </a:r>
            <a:r>
              <a:rPr lang="en-US" baseline="0" dirty="0" err="1" smtClean="0"/>
              <a:t>germline</a:t>
            </a:r>
            <a:r>
              <a:rPr lang="en-US" baseline="0" dirty="0" smtClean="0"/>
              <a:t> does not.</a:t>
            </a:r>
          </a:p>
          <a:p>
            <a:endParaRPr lang="en-US" baseline="0" dirty="0" smtClean="0"/>
          </a:p>
          <a:p>
            <a:r>
              <a:rPr lang="en-US" baseline="0" dirty="0" err="1" smtClean="0"/>
              <a:t>Germline</a:t>
            </a:r>
            <a:r>
              <a:rPr lang="en-US" baseline="0" dirty="0" smtClean="0"/>
              <a:t> mutations can also contribute to cancer risk. The vast majority of known </a:t>
            </a:r>
            <a:r>
              <a:rPr lang="en-US" baseline="0" dirty="0" err="1" smtClean="0"/>
              <a:t>germline</a:t>
            </a:r>
            <a:r>
              <a:rPr lang="en-US" baseline="0" dirty="0" smtClean="0"/>
              <a:t> cancer mutations result in a higher mutation rate. </a:t>
            </a:r>
            <a:endParaRPr lang="en-US" dirty="0"/>
          </a:p>
        </p:txBody>
      </p:sp>
      <p:sp>
        <p:nvSpPr>
          <p:cNvPr id="4" name="Slide Number Placeholder 3"/>
          <p:cNvSpPr>
            <a:spLocks noGrp="1"/>
          </p:cNvSpPr>
          <p:nvPr>
            <p:ph type="sldNum" sz="quarter" idx="10"/>
          </p:nvPr>
        </p:nvSpPr>
        <p:spPr/>
        <p:txBody>
          <a:bodyPr/>
          <a:lstStyle/>
          <a:p>
            <a:fld id="{26F06934-C094-6D48-9F3C-C5839B7DFE90}" type="slidenum">
              <a:rPr lang="en-US" smtClean="0"/>
              <a:pPr/>
              <a:t>44</a:t>
            </a:fld>
            <a:endParaRPr lang="en-US"/>
          </a:p>
        </p:txBody>
      </p:sp>
    </p:spTree>
    <p:extLst>
      <p:ext uri="{BB962C8B-B14F-4D97-AF65-F5344CB8AC3E}">
        <p14:creationId xmlns:p14="http://schemas.microsoft.com/office/powerpoint/2010/main" val="2300284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a:t>
            </a:r>
            <a:r>
              <a:rPr lang="en-US" baseline="0" dirty="0" smtClean="0"/>
              <a:t> doesn’t include </a:t>
            </a:r>
            <a:r>
              <a:rPr lang="en-US" baseline="0" dirty="0" err="1" smtClean="0"/>
              <a:t>inFrame</a:t>
            </a:r>
            <a:r>
              <a:rPr lang="en-US" baseline="0" dirty="0" smtClean="0"/>
              <a:t> </a:t>
            </a:r>
            <a:r>
              <a:rPr lang="en-US" baseline="0" dirty="0" err="1" smtClean="0"/>
              <a:t>indels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6F06934-C094-6D48-9F3C-C5839B7DFE90}" type="slidenum">
              <a:rPr lang="en-US" smtClean="0"/>
              <a:pPr/>
              <a:t>45</a:t>
            </a:fld>
            <a:endParaRPr lang="en-US"/>
          </a:p>
        </p:txBody>
      </p:sp>
    </p:spTree>
    <p:extLst>
      <p:ext uri="{BB962C8B-B14F-4D97-AF65-F5344CB8AC3E}">
        <p14:creationId xmlns:p14="http://schemas.microsoft.com/office/powerpoint/2010/main" val="176514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E69105-533C-3C4E-A5CE-17036BE024D8}" type="datetimeFigureOut">
              <a:rPr lang="en-US" smtClean="0"/>
              <a:t>3/7/16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15E977-5C4A-CB41-A08A-676B7ED6B337}" type="slidenum">
              <a:rPr lang="en-US" smtClean="0"/>
              <a:t>‹#›</a:t>
            </a:fld>
            <a:endParaRPr lang="en-US"/>
          </a:p>
        </p:txBody>
      </p:sp>
    </p:spTree>
    <p:extLst>
      <p:ext uri="{BB962C8B-B14F-4D97-AF65-F5344CB8AC3E}">
        <p14:creationId xmlns:p14="http://schemas.microsoft.com/office/powerpoint/2010/main" val="2357139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E69105-533C-3C4E-A5CE-17036BE024D8}" type="datetimeFigureOut">
              <a:rPr lang="en-US" smtClean="0"/>
              <a:t>3/7/16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15E977-5C4A-CB41-A08A-676B7ED6B337}" type="slidenum">
              <a:rPr lang="en-US" smtClean="0"/>
              <a:t>‹#›</a:t>
            </a:fld>
            <a:endParaRPr lang="en-US"/>
          </a:p>
        </p:txBody>
      </p:sp>
    </p:spTree>
    <p:extLst>
      <p:ext uri="{BB962C8B-B14F-4D97-AF65-F5344CB8AC3E}">
        <p14:creationId xmlns:p14="http://schemas.microsoft.com/office/powerpoint/2010/main" val="859490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E69105-533C-3C4E-A5CE-17036BE024D8}" type="datetimeFigureOut">
              <a:rPr lang="en-US" smtClean="0"/>
              <a:t>3/7/16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15E977-5C4A-CB41-A08A-676B7ED6B337}" type="slidenum">
              <a:rPr lang="en-US" smtClean="0"/>
              <a:t>‹#›</a:t>
            </a:fld>
            <a:endParaRPr lang="en-US"/>
          </a:p>
        </p:txBody>
      </p:sp>
    </p:spTree>
    <p:extLst>
      <p:ext uri="{BB962C8B-B14F-4D97-AF65-F5344CB8AC3E}">
        <p14:creationId xmlns:p14="http://schemas.microsoft.com/office/powerpoint/2010/main" val="136130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A69736E-FEC4-C34B-9135-CEAD6A1FFDDB}" type="slidenum">
              <a:rPr lang="en-US"/>
              <a:pPr>
                <a:defRPr/>
              </a:pPr>
              <a:t>‹#›</a:t>
            </a:fld>
            <a:endParaRPr lang="en-US"/>
          </a:p>
        </p:txBody>
      </p:sp>
    </p:spTree>
    <p:extLst>
      <p:ext uri="{BB962C8B-B14F-4D97-AF65-F5344CB8AC3E}">
        <p14:creationId xmlns:p14="http://schemas.microsoft.com/office/powerpoint/2010/main" val="63259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E69105-533C-3C4E-A5CE-17036BE024D8}" type="datetimeFigureOut">
              <a:rPr lang="en-US" smtClean="0"/>
              <a:t>3/7/16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15E977-5C4A-CB41-A08A-676B7ED6B337}" type="slidenum">
              <a:rPr lang="en-US" smtClean="0"/>
              <a:t>‹#›</a:t>
            </a:fld>
            <a:endParaRPr lang="en-US"/>
          </a:p>
        </p:txBody>
      </p:sp>
    </p:spTree>
    <p:extLst>
      <p:ext uri="{BB962C8B-B14F-4D97-AF65-F5344CB8AC3E}">
        <p14:creationId xmlns:p14="http://schemas.microsoft.com/office/powerpoint/2010/main" val="2312161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E69105-533C-3C4E-A5CE-17036BE024D8}" type="datetimeFigureOut">
              <a:rPr lang="en-US" smtClean="0"/>
              <a:t>3/7/16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15E977-5C4A-CB41-A08A-676B7ED6B337}" type="slidenum">
              <a:rPr lang="en-US" smtClean="0"/>
              <a:t>‹#›</a:t>
            </a:fld>
            <a:endParaRPr lang="en-US"/>
          </a:p>
        </p:txBody>
      </p:sp>
    </p:spTree>
    <p:extLst>
      <p:ext uri="{BB962C8B-B14F-4D97-AF65-F5344CB8AC3E}">
        <p14:creationId xmlns:p14="http://schemas.microsoft.com/office/powerpoint/2010/main" val="4083464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E69105-533C-3C4E-A5CE-17036BE024D8}" type="datetimeFigureOut">
              <a:rPr lang="en-US" smtClean="0"/>
              <a:t>3/7/16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15E977-5C4A-CB41-A08A-676B7ED6B337}" type="slidenum">
              <a:rPr lang="en-US" smtClean="0"/>
              <a:t>‹#›</a:t>
            </a:fld>
            <a:endParaRPr lang="en-US"/>
          </a:p>
        </p:txBody>
      </p:sp>
    </p:spTree>
    <p:extLst>
      <p:ext uri="{BB962C8B-B14F-4D97-AF65-F5344CB8AC3E}">
        <p14:creationId xmlns:p14="http://schemas.microsoft.com/office/powerpoint/2010/main" val="161142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E69105-533C-3C4E-A5CE-17036BE024D8}" type="datetimeFigureOut">
              <a:rPr lang="en-US" smtClean="0"/>
              <a:t>3/7/16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15E977-5C4A-CB41-A08A-676B7ED6B337}" type="slidenum">
              <a:rPr lang="en-US" smtClean="0"/>
              <a:t>‹#›</a:t>
            </a:fld>
            <a:endParaRPr lang="en-US"/>
          </a:p>
        </p:txBody>
      </p:sp>
    </p:spTree>
    <p:extLst>
      <p:ext uri="{BB962C8B-B14F-4D97-AF65-F5344CB8AC3E}">
        <p14:creationId xmlns:p14="http://schemas.microsoft.com/office/powerpoint/2010/main" val="329897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E69105-533C-3C4E-A5CE-17036BE024D8}" type="datetimeFigureOut">
              <a:rPr lang="en-US" smtClean="0"/>
              <a:t>3/7/16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15E977-5C4A-CB41-A08A-676B7ED6B337}" type="slidenum">
              <a:rPr lang="en-US" smtClean="0"/>
              <a:t>‹#›</a:t>
            </a:fld>
            <a:endParaRPr lang="en-US"/>
          </a:p>
        </p:txBody>
      </p:sp>
    </p:spTree>
    <p:extLst>
      <p:ext uri="{BB962C8B-B14F-4D97-AF65-F5344CB8AC3E}">
        <p14:creationId xmlns:p14="http://schemas.microsoft.com/office/powerpoint/2010/main" val="1202200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E69105-533C-3C4E-A5CE-17036BE024D8}" type="datetimeFigureOut">
              <a:rPr lang="en-US" smtClean="0"/>
              <a:t>3/7/16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15E977-5C4A-CB41-A08A-676B7ED6B337}" type="slidenum">
              <a:rPr lang="en-US" smtClean="0"/>
              <a:t>‹#›</a:t>
            </a:fld>
            <a:endParaRPr lang="en-US"/>
          </a:p>
        </p:txBody>
      </p:sp>
    </p:spTree>
    <p:extLst>
      <p:ext uri="{BB962C8B-B14F-4D97-AF65-F5344CB8AC3E}">
        <p14:creationId xmlns:p14="http://schemas.microsoft.com/office/powerpoint/2010/main" val="397828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E69105-533C-3C4E-A5CE-17036BE024D8}" type="datetimeFigureOut">
              <a:rPr lang="en-US" smtClean="0"/>
              <a:t>3/7/16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15E977-5C4A-CB41-A08A-676B7ED6B337}" type="slidenum">
              <a:rPr lang="en-US" smtClean="0"/>
              <a:t>‹#›</a:t>
            </a:fld>
            <a:endParaRPr lang="en-US"/>
          </a:p>
        </p:txBody>
      </p:sp>
    </p:spTree>
    <p:extLst>
      <p:ext uri="{BB962C8B-B14F-4D97-AF65-F5344CB8AC3E}">
        <p14:creationId xmlns:p14="http://schemas.microsoft.com/office/powerpoint/2010/main" val="154619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E69105-533C-3C4E-A5CE-17036BE024D8}" type="datetimeFigureOut">
              <a:rPr lang="en-US" smtClean="0"/>
              <a:t>3/7/16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15E977-5C4A-CB41-A08A-676B7ED6B337}" type="slidenum">
              <a:rPr lang="en-US" smtClean="0"/>
              <a:t>‹#›</a:t>
            </a:fld>
            <a:endParaRPr lang="en-US"/>
          </a:p>
        </p:txBody>
      </p:sp>
    </p:spTree>
    <p:extLst>
      <p:ext uri="{BB962C8B-B14F-4D97-AF65-F5344CB8AC3E}">
        <p14:creationId xmlns:p14="http://schemas.microsoft.com/office/powerpoint/2010/main" val="5595432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E69105-533C-3C4E-A5CE-17036BE024D8}" type="datetimeFigureOut">
              <a:rPr lang="en-US" smtClean="0"/>
              <a:t>3/7/16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15E977-5C4A-CB41-A08A-676B7ED6B337}" type="slidenum">
              <a:rPr lang="en-US" smtClean="0"/>
              <a:t>‹#›</a:t>
            </a:fld>
            <a:endParaRPr lang="en-US"/>
          </a:p>
        </p:txBody>
      </p:sp>
    </p:spTree>
    <p:extLst>
      <p:ext uri="{BB962C8B-B14F-4D97-AF65-F5344CB8AC3E}">
        <p14:creationId xmlns:p14="http://schemas.microsoft.com/office/powerpoint/2010/main" val="277124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www.ncbi.nlm.nih.gov/pubmed/19081792"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0.jp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4" Type="http://schemas.microsoft.com/office/2007/relationships/hdphoto" Target="../media/hdphoto1.wdp"/><Relationship Id="rId5" Type="http://schemas.openxmlformats.org/officeDocument/2006/relationships/image" Target="../media/image42.jpeg"/><Relationship Id="rId6" Type="http://schemas.openxmlformats.org/officeDocument/2006/relationships/image" Target="../media/image43.png"/><Relationship Id="rId7" Type="http://schemas.openxmlformats.org/officeDocument/2006/relationships/image" Target="../media/image44.emf"/><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jpg"/><Relationship Id="rId6"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g"/></Relationships>
</file>

<file path=ppt/slides/_rels/slide53.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4" Type="http://schemas.microsoft.com/office/2007/relationships/hdphoto" Target="../media/hdphoto2.wdp"/><Relationship Id="rId5" Type="http://schemas.openxmlformats.org/officeDocument/2006/relationships/image" Target="../media/image73.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76.png"/><Relationship Id="rId5" Type="http://schemas.openxmlformats.org/officeDocument/2006/relationships/oleObject" Target="../embeddings/oleObject1.bin"/><Relationship Id="rId6" Type="http://schemas.openxmlformats.org/officeDocument/2006/relationships/image" Target="../media/image7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77.tiff"/><Relationship Id="rId5" Type="http://schemas.openxmlformats.org/officeDocument/2006/relationships/image" Target="../media/image78.tiff"/><Relationship Id="rId6" Type="http://schemas.openxmlformats.org/officeDocument/2006/relationships/image" Target="../media/image79.tiff"/><Relationship Id="rId7" Type="http://schemas.openxmlformats.org/officeDocument/2006/relationships/image" Target="../media/image80.tiff"/><Relationship Id="rId8" Type="http://schemas.openxmlformats.org/officeDocument/2006/relationships/image" Target="../media/image81.tiff"/><Relationship Id="rId9" Type="http://schemas.openxmlformats.org/officeDocument/2006/relationships/image" Target="../media/image82.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tiff"/><Relationship Id="rId3"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tif"/><Relationship Id="rId4" Type="http://schemas.openxmlformats.org/officeDocument/2006/relationships/image" Target="../media/image41.jpeg"/><Relationship Id="rId5" Type="http://schemas.microsoft.com/office/2007/relationships/hdphoto" Target="../media/hdphoto2.wdp"/><Relationship Id="rId6" Type="http://schemas.openxmlformats.org/officeDocument/2006/relationships/image" Target="../media/image84.tif"/><Relationship Id="rId7" Type="http://schemas.openxmlformats.org/officeDocument/2006/relationships/image" Target="../media/image73.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3" Type="http://schemas.openxmlformats.org/officeDocument/2006/relationships/image" Target="../media/image85.tif"/><Relationship Id="rId4" Type="http://schemas.openxmlformats.org/officeDocument/2006/relationships/image" Target="../media/image84.tif"/><Relationship Id="rId5" Type="http://schemas.openxmlformats.org/officeDocument/2006/relationships/image" Target="../media/image83.tif"/><Relationship Id="rId6" Type="http://schemas.openxmlformats.org/officeDocument/2006/relationships/image" Target="../media/image73.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5.tif"/><Relationship Id="rId4" Type="http://schemas.openxmlformats.org/officeDocument/2006/relationships/image" Target="../media/image84.tif"/><Relationship Id="rId5" Type="http://schemas.openxmlformats.org/officeDocument/2006/relationships/image" Target="../media/image86.tif"/><Relationship Id="rId6" Type="http://schemas.openxmlformats.org/officeDocument/2006/relationships/image" Target="../media/image83.tif"/><Relationship Id="rId7" Type="http://schemas.openxmlformats.org/officeDocument/2006/relationships/image" Target="../media/image73.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7.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88.wmf"/><Relationship Id="rId5" Type="http://schemas.openxmlformats.org/officeDocument/2006/relationships/oleObject" Target="../embeddings/Microsoft_Equation1.bin"/><Relationship Id="rId6" Type="http://schemas.openxmlformats.org/officeDocument/2006/relationships/image" Target="../media/image89.emf"/><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Module2 </a:t>
            </a:r>
            <a:r>
              <a:rPr lang="en-US" dirty="0" smtClean="0"/>
              <a:t>Day1: </a:t>
            </a:r>
            <a:r>
              <a:rPr lang="en-US" dirty="0" smtClean="0"/>
              <a:t>Network Analysis</a:t>
            </a:r>
            <a:endParaRPr lang="en-US" dirty="0"/>
          </a:p>
        </p:txBody>
      </p:sp>
      <p:sp>
        <p:nvSpPr>
          <p:cNvPr id="3" name="Subtitle 2"/>
          <p:cNvSpPr>
            <a:spLocks noGrp="1"/>
          </p:cNvSpPr>
          <p:nvPr>
            <p:ph type="subTitle" idx="1"/>
          </p:nvPr>
        </p:nvSpPr>
        <p:spPr/>
        <p:txBody>
          <a:bodyPr/>
          <a:lstStyle/>
          <a:p>
            <a:r>
              <a:rPr lang="en-US" dirty="0" smtClean="0"/>
              <a:t>Hannah Carter</a:t>
            </a:r>
          </a:p>
          <a:p>
            <a:r>
              <a:rPr lang="en-US" dirty="0" smtClean="0"/>
              <a:t>UCSD Department of Medicine</a:t>
            </a:r>
          </a:p>
          <a:p>
            <a:r>
              <a:rPr lang="en-US" dirty="0" smtClean="0"/>
              <a:t>03</a:t>
            </a:r>
            <a:r>
              <a:rPr lang="en-US" dirty="0" smtClean="0"/>
              <a:t>/</a:t>
            </a:r>
            <a:r>
              <a:rPr lang="en-US" dirty="0" smtClean="0"/>
              <a:t>08</a:t>
            </a:r>
            <a:r>
              <a:rPr lang="en-US" dirty="0" smtClean="0"/>
              <a:t>/2016</a:t>
            </a:r>
            <a:endParaRPr lang="en-US" dirty="0"/>
          </a:p>
        </p:txBody>
      </p:sp>
    </p:spTree>
    <p:extLst>
      <p:ext uri="{BB962C8B-B14F-4D97-AF65-F5344CB8AC3E}">
        <p14:creationId xmlns:p14="http://schemas.microsoft.com/office/powerpoint/2010/main" val="41274892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305"/>
            <a:ext cx="8229600" cy="1143000"/>
          </a:xfrm>
        </p:spPr>
        <p:txBody>
          <a:bodyPr/>
          <a:lstStyle/>
          <a:p>
            <a:r>
              <a:rPr lang="en-US" dirty="0" smtClean="0"/>
              <a:t>Encoding Graphs</a:t>
            </a:r>
            <a:endParaRPr lang="en-US" dirty="0"/>
          </a:p>
        </p:txBody>
      </p:sp>
      <p:sp>
        <p:nvSpPr>
          <p:cNvPr id="3" name="Content Placeholder 2"/>
          <p:cNvSpPr>
            <a:spLocks noGrp="1"/>
          </p:cNvSpPr>
          <p:nvPr>
            <p:ph idx="1"/>
          </p:nvPr>
        </p:nvSpPr>
        <p:spPr>
          <a:xfrm>
            <a:off x="457200" y="1325351"/>
            <a:ext cx="3793897" cy="5273791"/>
          </a:xfrm>
        </p:spPr>
        <p:txBody>
          <a:bodyPr>
            <a:normAutofit fontScale="92500" lnSpcReduction="20000"/>
          </a:bodyPr>
          <a:lstStyle/>
          <a:p>
            <a:r>
              <a:rPr lang="en-US" dirty="0" smtClean="0"/>
              <a:t>Adjacency matrix</a:t>
            </a:r>
          </a:p>
          <a:p>
            <a:pPr lvl="1"/>
            <a:r>
              <a:rPr lang="en-US" dirty="0" smtClean="0"/>
              <a:t>Can include edge weights in adjacency matrix</a:t>
            </a:r>
          </a:p>
          <a:p>
            <a:pPr lvl="1"/>
            <a:endParaRPr lang="en-US" dirty="0"/>
          </a:p>
          <a:p>
            <a:r>
              <a:rPr lang="en-US" dirty="0" smtClean="0"/>
              <a:t>SIF format</a:t>
            </a:r>
          </a:p>
          <a:p>
            <a:pPr marL="914400" lvl="2" indent="0">
              <a:buNone/>
            </a:pPr>
            <a:r>
              <a:rPr lang="en-US" dirty="0" smtClean="0"/>
              <a:t>1  1</a:t>
            </a:r>
          </a:p>
          <a:p>
            <a:pPr marL="914400" lvl="2" indent="0">
              <a:buNone/>
            </a:pPr>
            <a:r>
              <a:rPr lang="en-US" dirty="0" smtClean="0"/>
              <a:t>1  2</a:t>
            </a:r>
          </a:p>
          <a:p>
            <a:pPr marL="914400" lvl="2" indent="0">
              <a:buNone/>
            </a:pPr>
            <a:r>
              <a:rPr lang="en-US" dirty="0" smtClean="0"/>
              <a:t>1  5</a:t>
            </a:r>
          </a:p>
          <a:p>
            <a:pPr marL="914400" lvl="2" indent="0">
              <a:buNone/>
            </a:pPr>
            <a:r>
              <a:rPr lang="en-US" dirty="0" smtClean="0"/>
              <a:t>2  3</a:t>
            </a:r>
          </a:p>
          <a:p>
            <a:pPr marL="914400" lvl="2" indent="0">
              <a:buNone/>
            </a:pPr>
            <a:r>
              <a:rPr lang="en-US" dirty="0" smtClean="0"/>
              <a:t>2  5</a:t>
            </a:r>
          </a:p>
          <a:p>
            <a:pPr marL="914400" lvl="2" indent="0">
              <a:buNone/>
            </a:pPr>
            <a:r>
              <a:rPr lang="en-US" dirty="0" smtClean="0"/>
              <a:t>3  4</a:t>
            </a:r>
          </a:p>
          <a:p>
            <a:pPr marL="914400" lvl="2" indent="0">
              <a:buNone/>
            </a:pPr>
            <a:r>
              <a:rPr lang="en-US" dirty="0" smtClean="0"/>
              <a:t>4  5</a:t>
            </a:r>
          </a:p>
          <a:p>
            <a:pPr marL="914400" lvl="2" indent="0">
              <a:buNone/>
            </a:pPr>
            <a:r>
              <a:rPr lang="en-US" dirty="0" smtClean="0"/>
              <a:t>4  6</a:t>
            </a:r>
          </a:p>
          <a:p>
            <a:pPr lvl="1"/>
            <a:endParaRPr 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573" y="1600200"/>
            <a:ext cx="4032228" cy="270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6437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Problems on Graphs</a:t>
            </a:r>
            <a:endParaRPr lang="en-US" dirty="0"/>
          </a:p>
        </p:txBody>
      </p:sp>
      <p:sp>
        <p:nvSpPr>
          <p:cNvPr id="3" name="Content Placeholder 2"/>
          <p:cNvSpPr>
            <a:spLocks noGrp="1"/>
          </p:cNvSpPr>
          <p:nvPr>
            <p:ph idx="1"/>
          </p:nvPr>
        </p:nvSpPr>
        <p:spPr>
          <a:xfrm>
            <a:off x="457200" y="1600200"/>
            <a:ext cx="5174124" cy="4525963"/>
          </a:xfrm>
        </p:spPr>
        <p:txBody>
          <a:bodyPr>
            <a:normAutofit lnSpcReduction="10000"/>
          </a:bodyPr>
          <a:lstStyle/>
          <a:p>
            <a:r>
              <a:rPr lang="en-US" dirty="0" smtClean="0"/>
              <a:t>Clique/motif counting</a:t>
            </a:r>
          </a:p>
          <a:p>
            <a:endParaRPr lang="en-US" dirty="0"/>
          </a:p>
          <a:p>
            <a:r>
              <a:rPr lang="en-US" dirty="0" smtClean="0"/>
              <a:t>Module/community finding</a:t>
            </a:r>
          </a:p>
          <a:p>
            <a:endParaRPr lang="en-US" dirty="0"/>
          </a:p>
          <a:p>
            <a:r>
              <a:rPr lang="en-US" dirty="0" smtClean="0"/>
              <a:t>Shortest path in a weighted or directed graph</a:t>
            </a:r>
          </a:p>
          <a:p>
            <a:endParaRPr lang="en-US" dirty="0"/>
          </a:p>
          <a:p>
            <a:r>
              <a:rPr lang="en-US" dirty="0" smtClean="0"/>
              <a:t>Graph partitioning</a:t>
            </a:r>
            <a:endParaRPr lang="en-US" dirty="0"/>
          </a:p>
        </p:txBody>
      </p:sp>
      <p:pic>
        <p:nvPicPr>
          <p:cNvPr id="4" name="Picture 3"/>
          <p:cNvPicPr>
            <a:picLocks noChangeAspect="1"/>
          </p:cNvPicPr>
          <p:nvPr/>
        </p:nvPicPr>
        <p:blipFill>
          <a:blip r:embed="rId2"/>
          <a:stretch>
            <a:fillRect/>
          </a:stretch>
        </p:blipFill>
        <p:spPr>
          <a:xfrm>
            <a:off x="6232763" y="1739526"/>
            <a:ext cx="2371222" cy="2484394"/>
          </a:xfrm>
          <a:prstGeom prst="rect">
            <a:avLst/>
          </a:prstGeom>
        </p:spPr>
      </p:pic>
    </p:spTree>
    <p:extLst>
      <p:ext uri="{BB962C8B-B14F-4D97-AF65-F5344CB8AC3E}">
        <p14:creationId xmlns:p14="http://schemas.microsoft.com/office/powerpoint/2010/main" val="22520052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Problems on Graphs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Hypothesis testing with networks</a:t>
            </a:r>
          </a:p>
          <a:p>
            <a:pPr lvl="1"/>
            <a:r>
              <a:rPr lang="en-US" dirty="0" smtClean="0"/>
              <a:t>Determine if motif is over-represented</a:t>
            </a:r>
          </a:p>
          <a:p>
            <a:pPr lvl="1"/>
            <a:r>
              <a:rPr lang="en-US" dirty="0" smtClean="0"/>
              <a:t>Compare behavior of groups of nodes</a:t>
            </a:r>
          </a:p>
          <a:p>
            <a:pPr lvl="1"/>
            <a:r>
              <a:rPr lang="en-US" dirty="0" smtClean="0"/>
              <a:t>Test randomness of spatial distributions on the network</a:t>
            </a:r>
          </a:p>
          <a:p>
            <a:pPr lvl="1"/>
            <a:r>
              <a:rPr lang="en-US" dirty="0" smtClean="0"/>
              <a:t>Compare properties of two networks</a:t>
            </a:r>
            <a:endParaRPr lang="en-US" dirty="0"/>
          </a:p>
          <a:p>
            <a:endParaRPr lang="en-US" dirty="0" smtClean="0"/>
          </a:p>
          <a:p>
            <a:r>
              <a:rPr lang="en-US" dirty="0" smtClean="0"/>
              <a:t>Theoretical null models often not available</a:t>
            </a:r>
          </a:p>
          <a:p>
            <a:pPr lvl="1"/>
            <a:r>
              <a:rPr lang="en-US" dirty="0" smtClean="0"/>
              <a:t>Need background of random expectation</a:t>
            </a:r>
          </a:p>
          <a:p>
            <a:pPr lvl="1"/>
            <a:r>
              <a:rPr lang="en-US" dirty="0" smtClean="0"/>
              <a:t>"observations" or scores in network data are not "independent" samplings from populations</a:t>
            </a:r>
          </a:p>
          <a:p>
            <a:pPr lvl="1"/>
            <a:r>
              <a:rPr lang="en-US" dirty="0" smtClean="0"/>
              <a:t>Violates assumptions of many statistical tests</a:t>
            </a:r>
          </a:p>
          <a:p>
            <a:pPr lvl="1"/>
            <a:endParaRPr lang="en-US" dirty="0" smtClean="0"/>
          </a:p>
          <a:p>
            <a:pPr lvl="1"/>
            <a:endParaRPr lang="en-US" dirty="0"/>
          </a:p>
        </p:txBody>
      </p:sp>
    </p:spTree>
    <p:extLst>
      <p:ext uri="{BB962C8B-B14F-4D97-AF65-F5344CB8AC3E}">
        <p14:creationId xmlns:p14="http://schemas.microsoft.com/office/powerpoint/2010/main" val="5506874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Problems on Graphs </a:t>
            </a:r>
            <a:endParaRPr lang="en-US" dirty="0"/>
          </a:p>
        </p:txBody>
      </p:sp>
      <p:sp>
        <p:nvSpPr>
          <p:cNvPr id="3" name="Content Placeholder 2"/>
          <p:cNvSpPr>
            <a:spLocks noGrp="1"/>
          </p:cNvSpPr>
          <p:nvPr>
            <p:ph idx="1"/>
          </p:nvPr>
        </p:nvSpPr>
        <p:spPr>
          <a:xfrm>
            <a:off x="457200" y="1600200"/>
            <a:ext cx="3766293" cy="4525963"/>
          </a:xfrm>
        </p:spPr>
        <p:txBody>
          <a:bodyPr/>
          <a:lstStyle/>
          <a:p>
            <a:r>
              <a:rPr lang="en-US" dirty="0" smtClean="0"/>
              <a:t>Degree-preserving Permutation</a:t>
            </a:r>
          </a:p>
          <a:p>
            <a:pPr lvl="1"/>
            <a:r>
              <a:rPr lang="en-US" dirty="0" smtClean="0"/>
              <a:t>Would you expect to see a statistic as extreme as </a:t>
            </a:r>
            <a:r>
              <a:rPr lang="en-US" i="1" dirty="0" smtClean="0"/>
              <a:t>t</a:t>
            </a:r>
            <a:r>
              <a:rPr lang="en-US" dirty="0" smtClean="0"/>
              <a:t> in a random network WITH THE SAME PROPERTIES?</a:t>
            </a:r>
          </a:p>
          <a:p>
            <a:pPr lvl="1"/>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6569072"/>
              </p:ext>
            </p:extLst>
          </p:nvPr>
        </p:nvGraphicFramePr>
        <p:xfrm>
          <a:off x="5443844" y="2436061"/>
          <a:ext cx="1828800" cy="1828800"/>
        </p:xfrm>
        <a:graphic>
          <a:graphicData uri="http://schemas.openxmlformats.org/drawingml/2006/table">
            <a:tbl>
              <a:tblPr firstRow="1" bandRow="1">
                <a:tableStyleId>{D7AC3CCA-C797-4891-BE02-D94E43425B78}</a:tableStyleId>
              </a:tblPr>
              <a:tblGrid>
                <a:gridCol w="365760"/>
                <a:gridCol w="365760"/>
                <a:gridCol w="365760"/>
                <a:gridCol w="387613"/>
                <a:gridCol w="343907"/>
              </a:tblGrid>
              <a:tr h="36576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6576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6576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r>
              <a:tr h="36576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6576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6" name="TextBox 5"/>
          <p:cNvSpPr txBox="1"/>
          <p:nvPr/>
        </p:nvSpPr>
        <p:spPr>
          <a:xfrm>
            <a:off x="4223493" y="4970065"/>
            <a:ext cx="4764345" cy="1200328"/>
          </a:xfrm>
          <a:prstGeom prst="rect">
            <a:avLst/>
          </a:prstGeom>
          <a:noFill/>
        </p:spPr>
        <p:txBody>
          <a:bodyPr wrap="none" rtlCol="0">
            <a:spAutoFit/>
          </a:bodyPr>
          <a:lstStyle/>
          <a:p>
            <a:r>
              <a:rPr lang="en-US" sz="2400" dirty="0" smtClean="0"/>
              <a:t>Corresponds to an adjacency matrix</a:t>
            </a:r>
            <a:br>
              <a:rPr lang="en-US" sz="2400" dirty="0" smtClean="0"/>
            </a:br>
            <a:r>
              <a:rPr lang="en-US" sz="2400" dirty="0" smtClean="0"/>
              <a:t>where the row and column sums are </a:t>
            </a:r>
            <a:br>
              <a:rPr lang="en-US" sz="2400" dirty="0" smtClean="0"/>
            </a:br>
            <a:r>
              <a:rPr lang="en-US" sz="2400" dirty="0" smtClean="0"/>
              <a:t>the same.</a:t>
            </a:r>
            <a:endParaRPr lang="en-US" sz="2400" dirty="0"/>
          </a:p>
        </p:txBody>
      </p:sp>
    </p:spTree>
    <p:extLst>
      <p:ext uri="{BB962C8B-B14F-4D97-AF65-F5344CB8AC3E}">
        <p14:creationId xmlns:p14="http://schemas.microsoft.com/office/powerpoint/2010/main" val="8802965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fontScale="90000"/>
          </a:bodyPr>
          <a:lstStyle/>
          <a:p>
            <a:pPr eaLnBrk="1" hangingPunct="1">
              <a:defRPr/>
            </a:pPr>
            <a:r>
              <a:rPr lang="en-US" sz="3600" dirty="0" smtClean="0">
                <a:cs typeface="+mj-cs"/>
              </a:rPr>
              <a:t>Example: Motif searches in 3 different contexts</a:t>
            </a:r>
          </a:p>
        </p:txBody>
      </p:sp>
      <p:pic>
        <p:nvPicPr>
          <p:cNvPr id="2150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2223"/>
          <a:stretch>
            <a:fillRect/>
          </a:stretch>
        </p:blipFill>
        <p:spPr>
          <a:xfrm>
            <a:off x="381000" y="2133600"/>
            <a:ext cx="8382000" cy="2278063"/>
          </a:xfrm>
        </p:spPr>
      </p:pic>
      <p:sp>
        <p:nvSpPr>
          <p:cNvPr id="21507" name="TextBox 1"/>
          <p:cNvSpPr txBox="1">
            <a:spLocks noChangeArrowheads="1"/>
          </p:cNvSpPr>
          <p:nvPr/>
        </p:nvSpPr>
        <p:spPr bwMode="auto">
          <a:xfrm>
            <a:off x="381000" y="5181600"/>
            <a:ext cx="83058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How many motifs (connected subgraph topologies) exist involving three nodes?</a:t>
            </a:r>
          </a:p>
          <a:p>
            <a:pPr eaLnBrk="1" hangingPunct="1"/>
            <a:endParaRPr lang="en-US" sz="1800"/>
          </a:p>
          <a:p>
            <a:pPr eaLnBrk="1" hangingPunct="1"/>
            <a:r>
              <a:rPr lang="en-US" sz="1800"/>
              <a:t>If the graph is undirected?</a:t>
            </a:r>
          </a:p>
          <a:p>
            <a:pPr eaLnBrk="1" hangingPunct="1"/>
            <a:endParaRPr lang="en-US" sz="1800"/>
          </a:p>
          <a:p>
            <a:pPr eaLnBrk="1" hangingPunct="1"/>
            <a:r>
              <a:rPr lang="en-US" sz="1800"/>
              <a:t>If the graph is directed? </a:t>
            </a:r>
          </a:p>
        </p:txBody>
      </p:sp>
    </p:spTree>
    <p:extLst>
      <p:ext uri="{BB962C8B-B14F-4D97-AF65-F5344CB8AC3E}">
        <p14:creationId xmlns:p14="http://schemas.microsoft.com/office/powerpoint/2010/main" val="187027336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defRPr/>
            </a:pPr>
            <a:r>
              <a:rPr lang="en-US" smtClean="0">
                <a:cs typeface="+mj-cs"/>
              </a:rPr>
              <a:t> All 3-node directed subgraphs</a:t>
            </a:r>
          </a:p>
        </p:txBody>
      </p:sp>
      <p:pic>
        <p:nvPicPr>
          <p:cNvPr id="22530"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057400"/>
            <a:ext cx="8229600" cy="2727325"/>
          </a:xfrm>
        </p:spPr>
      </p:pic>
      <p:sp>
        <p:nvSpPr>
          <p:cNvPr id="65540" name="Text Box 4"/>
          <p:cNvSpPr txBox="1">
            <a:spLocks noChangeArrowheads="1"/>
          </p:cNvSpPr>
          <p:nvPr/>
        </p:nvSpPr>
        <p:spPr bwMode="auto">
          <a:xfrm>
            <a:off x="457200" y="5638800"/>
            <a:ext cx="6369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cs typeface="+mn-cs"/>
              </a:rPr>
              <a:t>What is the frequency of each in the network?</a:t>
            </a:r>
          </a:p>
        </p:txBody>
      </p:sp>
    </p:spTree>
    <p:extLst>
      <p:ext uri="{BB962C8B-B14F-4D97-AF65-F5344CB8AC3E}">
        <p14:creationId xmlns:p14="http://schemas.microsoft.com/office/powerpoint/2010/main" val="25665149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r>
              <a:rPr lang="en-US" smtClean="0">
                <a:cs typeface="+mj-cs"/>
              </a:rPr>
              <a:t>Outline of the Approach</a:t>
            </a:r>
          </a:p>
        </p:txBody>
      </p:sp>
      <p:sp>
        <p:nvSpPr>
          <p:cNvPr id="66563" name="Rectangle 3"/>
          <p:cNvSpPr>
            <a:spLocks noGrp="1" noChangeArrowheads="1"/>
          </p:cNvSpPr>
          <p:nvPr>
            <p:ph type="body" idx="1"/>
          </p:nvPr>
        </p:nvSpPr>
        <p:spPr/>
        <p:txBody>
          <a:bodyPr/>
          <a:lstStyle/>
          <a:p>
            <a:pPr eaLnBrk="1" hangingPunct="1">
              <a:lnSpc>
                <a:spcPct val="80000"/>
              </a:lnSpc>
              <a:defRPr/>
            </a:pPr>
            <a:r>
              <a:rPr lang="en-US" sz="2400" dirty="0" smtClean="0">
                <a:cs typeface="+mn-cs"/>
              </a:rPr>
              <a:t>Search network to identify all possible </a:t>
            </a:r>
            <a:r>
              <a:rPr lang="en-US" sz="2400" i="1" dirty="0" smtClean="0">
                <a:cs typeface="+mn-cs"/>
              </a:rPr>
              <a:t>n</a:t>
            </a:r>
            <a:r>
              <a:rPr lang="en-US" sz="2400" dirty="0" smtClean="0">
                <a:cs typeface="+mn-cs"/>
              </a:rPr>
              <a:t>-node connected </a:t>
            </a:r>
            <a:r>
              <a:rPr lang="en-US" sz="2400" dirty="0" err="1" smtClean="0">
                <a:cs typeface="+mn-cs"/>
              </a:rPr>
              <a:t>subgraphs</a:t>
            </a:r>
            <a:r>
              <a:rPr lang="en-US" sz="2400" dirty="0" smtClean="0">
                <a:cs typeface="+mn-cs"/>
              </a:rPr>
              <a:t> (here </a:t>
            </a:r>
            <a:r>
              <a:rPr lang="en-US" sz="2400" i="1" dirty="0" smtClean="0">
                <a:cs typeface="+mn-cs"/>
              </a:rPr>
              <a:t>n</a:t>
            </a:r>
            <a:r>
              <a:rPr lang="en-US" sz="2400" dirty="0" smtClean="0">
                <a:cs typeface="+mn-cs"/>
              </a:rPr>
              <a:t>=3 or 4)</a:t>
            </a:r>
          </a:p>
          <a:p>
            <a:pPr eaLnBrk="1" hangingPunct="1">
              <a:lnSpc>
                <a:spcPct val="80000"/>
              </a:lnSpc>
              <a:defRPr/>
            </a:pPr>
            <a:endParaRPr lang="en-US" sz="2400" dirty="0" smtClean="0">
              <a:cs typeface="+mn-cs"/>
            </a:endParaRPr>
          </a:p>
          <a:p>
            <a:pPr eaLnBrk="1" hangingPunct="1">
              <a:lnSpc>
                <a:spcPct val="80000"/>
              </a:lnSpc>
              <a:defRPr/>
            </a:pPr>
            <a:r>
              <a:rPr lang="en-US" sz="2400" dirty="0" smtClean="0">
                <a:cs typeface="+mn-cs"/>
              </a:rPr>
              <a:t>Get # occurrences of each </a:t>
            </a:r>
            <a:r>
              <a:rPr lang="en-US" sz="2400" dirty="0" err="1" smtClean="0">
                <a:cs typeface="+mn-cs"/>
              </a:rPr>
              <a:t>subgraph</a:t>
            </a:r>
            <a:r>
              <a:rPr lang="en-US" sz="2400" dirty="0" smtClean="0">
                <a:cs typeface="+mn-cs"/>
              </a:rPr>
              <a:t> type</a:t>
            </a:r>
          </a:p>
          <a:p>
            <a:pPr eaLnBrk="1" hangingPunct="1">
              <a:lnSpc>
                <a:spcPct val="80000"/>
              </a:lnSpc>
              <a:defRPr/>
            </a:pPr>
            <a:endParaRPr lang="en-US" sz="2400" dirty="0" smtClean="0">
              <a:cs typeface="+mn-cs"/>
            </a:endParaRPr>
          </a:p>
          <a:p>
            <a:pPr eaLnBrk="1" hangingPunct="1">
              <a:lnSpc>
                <a:spcPct val="80000"/>
              </a:lnSpc>
              <a:defRPr/>
            </a:pPr>
            <a:r>
              <a:rPr lang="en-US" sz="2400" dirty="0" smtClean="0">
                <a:cs typeface="+mn-cs"/>
              </a:rPr>
              <a:t>The significance for each type is determined using permutation testing, in which the above process is repeated for many randomized networks (preserving node  degrees– why?)</a:t>
            </a:r>
          </a:p>
          <a:p>
            <a:pPr eaLnBrk="1" hangingPunct="1">
              <a:lnSpc>
                <a:spcPct val="80000"/>
              </a:lnSpc>
              <a:defRPr/>
            </a:pPr>
            <a:endParaRPr lang="en-US" sz="2400" dirty="0" smtClean="0">
              <a:cs typeface="+mn-cs"/>
            </a:endParaRPr>
          </a:p>
          <a:p>
            <a:pPr eaLnBrk="1" hangingPunct="1">
              <a:lnSpc>
                <a:spcPct val="80000"/>
              </a:lnSpc>
              <a:defRPr/>
            </a:pPr>
            <a:r>
              <a:rPr lang="en-US" sz="2400" dirty="0" smtClean="0">
                <a:cs typeface="+mn-cs"/>
              </a:rPr>
              <a:t>Use random distributions to compute a p-value for each </a:t>
            </a:r>
            <a:r>
              <a:rPr lang="en-US" sz="2400" dirty="0" err="1" smtClean="0">
                <a:cs typeface="+mn-cs"/>
              </a:rPr>
              <a:t>subgraph</a:t>
            </a:r>
            <a:r>
              <a:rPr lang="en-US" sz="2400" dirty="0" smtClean="0">
                <a:cs typeface="+mn-cs"/>
              </a:rPr>
              <a:t> type.  The </a:t>
            </a:r>
            <a:r>
              <a:rPr lang="ja-JP" altLang="en-US" sz="2400" dirty="0" smtClean="0">
                <a:latin typeface="Arial"/>
                <a:cs typeface="+mn-cs"/>
              </a:rPr>
              <a:t>“</a:t>
            </a:r>
            <a:r>
              <a:rPr lang="en-US" sz="2400" dirty="0" smtClean="0">
                <a:cs typeface="+mn-cs"/>
              </a:rPr>
              <a:t>network motifs</a:t>
            </a:r>
            <a:r>
              <a:rPr lang="ja-JP" altLang="en-US" sz="2400" dirty="0" smtClean="0">
                <a:latin typeface="Arial"/>
                <a:cs typeface="+mn-cs"/>
              </a:rPr>
              <a:t>”</a:t>
            </a:r>
            <a:r>
              <a:rPr lang="en-US" sz="2400" dirty="0" smtClean="0">
                <a:cs typeface="+mn-cs"/>
              </a:rPr>
              <a:t> are </a:t>
            </a:r>
            <a:r>
              <a:rPr lang="en-US" sz="2400" dirty="0" err="1" smtClean="0">
                <a:cs typeface="+mn-cs"/>
              </a:rPr>
              <a:t>subgraphs</a:t>
            </a:r>
            <a:r>
              <a:rPr lang="en-US" sz="2400" dirty="0" smtClean="0">
                <a:cs typeface="+mn-cs"/>
              </a:rPr>
              <a:t> with p &lt; 0.001</a:t>
            </a:r>
          </a:p>
        </p:txBody>
      </p:sp>
    </p:spTree>
    <p:extLst>
      <p:ext uri="{BB962C8B-B14F-4D97-AF65-F5344CB8AC3E}">
        <p14:creationId xmlns:p14="http://schemas.microsoft.com/office/powerpoint/2010/main" val="17154307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152400"/>
            <a:ext cx="8229600" cy="487363"/>
          </a:xfrm>
        </p:spPr>
        <p:txBody>
          <a:bodyPr>
            <a:normAutofit fontScale="90000"/>
          </a:bodyPr>
          <a:lstStyle/>
          <a:p>
            <a:pPr eaLnBrk="1" hangingPunct="1">
              <a:defRPr/>
            </a:pPr>
            <a:r>
              <a:rPr lang="en-US" sz="3200" smtClean="0">
                <a:cs typeface="+mj-cs"/>
              </a:rPr>
              <a:t>Schematic view of network motif detection</a:t>
            </a:r>
          </a:p>
        </p:txBody>
      </p:sp>
      <p:pic>
        <p:nvPicPr>
          <p:cNvPr id="24578"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914400"/>
            <a:ext cx="8229600" cy="5202238"/>
          </a:xfrm>
        </p:spPr>
      </p:pic>
      <p:sp>
        <p:nvSpPr>
          <p:cNvPr id="67588" name="Text Box 4"/>
          <p:cNvSpPr txBox="1">
            <a:spLocks noChangeArrowheads="1"/>
          </p:cNvSpPr>
          <p:nvPr/>
        </p:nvSpPr>
        <p:spPr bwMode="auto">
          <a:xfrm>
            <a:off x="457200" y="6248400"/>
            <a:ext cx="696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cs typeface="+mn-cs"/>
              </a:rPr>
              <a:t>Networks are randomized preserving node degree</a:t>
            </a:r>
          </a:p>
        </p:txBody>
      </p:sp>
    </p:spTree>
    <p:extLst>
      <p:ext uri="{BB962C8B-B14F-4D97-AF65-F5344CB8AC3E}">
        <p14:creationId xmlns:p14="http://schemas.microsoft.com/office/powerpoint/2010/main" val="35659324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76200" y="152400"/>
            <a:ext cx="6629400" cy="533400"/>
          </a:xfrm>
        </p:spPr>
        <p:txBody>
          <a:bodyPr>
            <a:normAutofit fontScale="90000"/>
          </a:bodyPr>
          <a:lstStyle/>
          <a:p>
            <a:pPr algn="l" eaLnBrk="1" hangingPunct="1">
              <a:defRPr/>
            </a:pPr>
            <a:r>
              <a:rPr lang="en-US" sz="3200" smtClean="0">
                <a:solidFill>
                  <a:schemeClr val="tx1"/>
                </a:solidFill>
                <a:cs typeface="+mj-cs"/>
              </a:rPr>
              <a:t>Concentration of feedforward motif:</a:t>
            </a:r>
          </a:p>
        </p:txBody>
      </p:sp>
      <p:pic>
        <p:nvPicPr>
          <p:cNvPr id="25602"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219200" y="1576388"/>
            <a:ext cx="6629400" cy="5172075"/>
          </a:xfrm>
        </p:spPr>
      </p:pic>
      <p:pic>
        <p:nvPicPr>
          <p:cNvPr id="25603"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162800" y="0"/>
            <a:ext cx="1476375" cy="1095375"/>
          </a:xfrm>
        </p:spPr>
      </p:pic>
      <p:sp>
        <p:nvSpPr>
          <p:cNvPr id="68613" name="Line 5"/>
          <p:cNvSpPr>
            <a:spLocks noChangeShapeType="1"/>
          </p:cNvSpPr>
          <p:nvPr/>
        </p:nvSpPr>
        <p:spPr bwMode="auto">
          <a:xfrm>
            <a:off x="5638800" y="4572000"/>
            <a:ext cx="152400" cy="53340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68614" name="Text Box 6"/>
          <p:cNvSpPr txBox="1">
            <a:spLocks noChangeArrowheads="1"/>
          </p:cNvSpPr>
          <p:nvPr/>
        </p:nvSpPr>
        <p:spPr bwMode="auto">
          <a:xfrm>
            <a:off x="5029200" y="4191000"/>
            <a:ext cx="3984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a:cs typeface="+mn-cs"/>
              </a:rPr>
              <a:t>Mean+/-SD of 400 subnetworks</a:t>
            </a:r>
          </a:p>
        </p:txBody>
      </p:sp>
      <p:sp>
        <p:nvSpPr>
          <p:cNvPr id="68615" name="Line 7"/>
          <p:cNvSpPr>
            <a:spLocks noChangeShapeType="1"/>
          </p:cNvSpPr>
          <p:nvPr/>
        </p:nvSpPr>
        <p:spPr bwMode="auto">
          <a:xfrm flipH="1">
            <a:off x="4343400" y="4495800"/>
            <a:ext cx="685800" cy="38100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68616" name="Line 8"/>
          <p:cNvSpPr>
            <a:spLocks noChangeShapeType="1"/>
          </p:cNvSpPr>
          <p:nvPr/>
        </p:nvSpPr>
        <p:spPr bwMode="auto">
          <a:xfrm flipH="1">
            <a:off x="5105400" y="4572000"/>
            <a:ext cx="152400" cy="38100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68617" name="Text Box 9"/>
          <p:cNvSpPr txBox="1">
            <a:spLocks noChangeArrowheads="1"/>
          </p:cNvSpPr>
          <p:nvPr/>
        </p:nvSpPr>
        <p:spPr bwMode="auto">
          <a:xfrm>
            <a:off x="152400" y="609600"/>
            <a:ext cx="419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a:cs typeface="+mn-cs"/>
              </a:rPr>
              <a:t>(Num. appearances of motif divided by</a:t>
            </a:r>
            <a:br>
              <a:rPr lang="en-US">
                <a:cs typeface="+mn-cs"/>
              </a:rPr>
            </a:br>
            <a:r>
              <a:rPr lang="en-US">
                <a:cs typeface="+mn-cs"/>
              </a:rPr>
              <a:t>all 3 node connected subgraphs)</a:t>
            </a:r>
          </a:p>
        </p:txBody>
      </p:sp>
      <p:sp>
        <p:nvSpPr>
          <p:cNvPr id="68618" name="Line 10"/>
          <p:cNvSpPr>
            <a:spLocks noChangeShapeType="1"/>
          </p:cNvSpPr>
          <p:nvPr/>
        </p:nvSpPr>
        <p:spPr bwMode="auto">
          <a:xfrm flipH="1" flipV="1">
            <a:off x="4724400" y="4038600"/>
            <a:ext cx="304800" cy="30480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Tree>
    <p:extLst>
      <p:ext uri="{BB962C8B-B14F-4D97-AF65-F5344CB8AC3E}">
        <p14:creationId xmlns:p14="http://schemas.microsoft.com/office/powerpoint/2010/main" val="42866786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457200"/>
            <a:ext cx="3962400" cy="3001963"/>
          </a:xfrm>
        </p:spPr>
        <p:txBody>
          <a:bodyPr/>
          <a:lstStyle/>
          <a:p>
            <a:pPr eaLnBrk="1" hangingPunct="1">
              <a:defRPr/>
            </a:pPr>
            <a:r>
              <a:rPr lang="en-US" smtClean="0">
                <a:cs typeface="+mj-cs"/>
              </a:rPr>
              <a:t>Transcriptional network results</a:t>
            </a:r>
          </a:p>
        </p:txBody>
      </p:sp>
      <p:pic>
        <p:nvPicPr>
          <p:cNvPr id="2662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4259"/>
          <a:stretch>
            <a:fillRect/>
          </a:stretch>
        </p:blipFill>
        <p:spPr>
          <a:xfrm>
            <a:off x="1219200" y="3810000"/>
            <a:ext cx="7315200" cy="2852738"/>
          </a:xfrm>
        </p:spPr>
      </p:pic>
      <p:pic>
        <p:nvPicPr>
          <p:cNvPr id="69636" name="Picture 4"/>
          <p:cNvPicPr>
            <a:picLocks noChangeAspect="1" noChangeArrowheads="1"/>
          </p:cNvPicPr>
          <p:nvPr/>
        </p:nvPicPr>
        <p:blipFill>
          <a:blip r:embed="rId2">
            <a:extLst>
              <a:ext uri="{28A0092B-C50C-407E-A947-70E740481C1C}">
                <a14:useLocalDpi xmlns:a14="http://schemas.microsoft.com/office/drawing/2010/main" val="0"/>
              </a:ext>
            </a:extLst>
          </a:blip>
          <a:srcRect r="65741"/>
          <a:stretch>
            <a:fillRect/>
          </a:stretch>
        </p:blipFill>
        <p:spPr bwMode="auto">
          <a:xfrm>
            <a:off x="4800600" y="609600"/>
            <a:ext cx="3733800"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81277044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57200" y="1536699"/>
            <a:ext cx="8229600" cy="5257800"/>
          </a:xfrm>
        </p:spPr>
        <p:txBody>
          <a:bodyPr>
            <a:normAutofit fontScale="92500" lnSpcReduction="20000"/>
          </a:bodyPr>
          <a:lstStyle/>
          <a:p>
            <a:r>
              <a:rPr lang="en-US" b="1" dirty="0" smtClean="0"/>
              <a:t>Day </a:t>
            </a:r>
            <a:r>
              <a:rPr lang="en-US" b="1" dirty="0"/>
              <a:t>1</a:t>
            </a:r>
            <a:r>
              <a:rPr lang="en-US" b="1" dirty="0" smtClean="0"/>
              <a:t>: </a:t>
            </a:r>
            <a:r>
              <a:rPr lang="en-US" b="1" dirty="0" smtClean="0"/>
              <a:t>Network analysis</a:t>
            </a:r>
          </a:p>
          <a:p>
            <a:pPr lvl="1"/>
            <a:r>
              <a:rPr lang="en-US" dirty="0" smtClean="0"/>
              <a:t>Network </a:t>
            </a:r>
            <a:r>
              <a:rPr lang="en-US" dirty="0" smtClean="0"/>
              <a:t>basics</a:t>
            </a:r>
          </a:p>
          <a:p>
            <a:pPr lvl="1"/>
            <a:r>
              <a:rPr lang="en-US" dirty="0" smtClean="0"/>
              <a:t>Examples of biological networks</a:t>
            </a:r>
            <a:endParaRPr lang="en-US" dirty="0" smtClean="0"/>
          </a:p>
          <a:p>
            <a:pPr lvl="1"/>
            <a:r>
              <a:rPr lang="en-US" dirty="0" smtClean="0"/>
              <a:t>Networks &amp; variant analysis</a:t>
            </a:r>
          </a:p>
          <a:p>
            <a:pPr lvl="1"/>
            <a:r>
              <a:rPr lang="en-US" dirty="0" smtClean="0"/>
              <a:t>Networks &amp; expression analysis</a:t>
            </a:r>
          </a:p>
          <a:p>
            <a:pPr lvl="1"/>
            <a:r>
              <a:rPr lang="en-US" dirty="0" smtClean="0"/>
              <a:t>Exercises</a:t>
            </a:r>
          </a:p>
          <a:p>
            <a:pPr lvl="1"/>
            <a:endParaRPr lang="en-US" dirty="0"/>
          </a:p>
          <a:p>
            <a:r>
              <a:rPr lang="en-US" dirty="0"/>
              <a:t>Day </a:t>
            </a:r>
            <a:r>
              <a:rPr lang="en-US" dirty="0" smtClean="0"/>
              <a:t>2: </a:t>
            </a:r>
            <a:r>
              <a:rPr lang="en-US" dirty="0"/>
              <a:t>Variant prioritization</a:t>
            </a:r>
          </a:p>
          <a:p>
            <a:pPr lvl="1"/>
            <a:r>
              <a:rPr lang="en-US" dirty="0"/>
              <a:t>Refresher on variants</a:t>
            </a:r>
          </a:p>
          <a:p>
            <a:pPr lvl="1"/>
            <a:r>
              <a:rPr lang="en-US" dirty="0"/>
              <a:t>Strategies for prioritization</a:t>
            </a:r>
          </a:p>
          <a:p>
            <a:pPr lvl="1"/>
            <a:r>
              <a:rPr lang="en-US" dirty="0"/>
              <a:t>Existing tools</a:t>
            </a:r>
          </a:p>
          <a:p>
            <a:pPr lvl="1"/>
            <a:r>
              <a:rPr lang="en-US" dirty="0"/>
              <a:t>Exercises</a:t>
            </a:r>
          </a:p>
          <a:p>
            <a:pPr lvl="1"/>
            <a:endParaRPr lang="en-US" dirty="0"/>
          </a:p>
        </p:txBody>
      </p:sp>
      <p:sp>
        <p:nvSpPr>
          <p:cNvPr id="4" name="Slide Number Placeholder 3"/>
          <p:cNvSpPr>
            <a:spLocks noGrp="1"/>
          </p:cNvSpPr>
          <p:nvPr>
            <p:ph type="sldNum" sz="quarter" idx="12"/>
          </p:nvPr>
        </p:nvSpPr>
        <p:spPr/>
        <p:txBody>
          <a:bodyPr/>
          <a:lstStyle/>
          <a:p>
            <a:fld id="{D0C6DABB-3982-4149-9480-1DC64E7DC88E}" type="slidenum">
              <a:rPr lang="en-US" smtClean="0"/>
              <a:t>2</a:t>
            </a:fld>
            <a:endParaRPr lang="en-US"/>
          </a:p>
        </p:txBody>
      </p:sp>
    </p:spTree>
    <p:extLst>
      <p:ext uri="{BB962C8B-B14F-4D97-AF65-F5344CB8AC3E}">
        <p14:creationId xmlns:p14="http://schemas.microsoft.com/office/powerpoint/2010/main" val="27606896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US" smtClean="0">
                <a:cs typeface="+mj-cs"/>
              </a:rPr>
              <a:t>Neural networks</a:t>
            </a:r>
          </a:p>
        </p:txBody>
      </p:sp>
      <p:pic>
        <p:nvPicPr>
          <p:cNvPr id="27650"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50000"/>
          <a:stretch>
            <a:fillRect/>
          </a:stretch>
        </p:blipFill>
        <p:spPr>
          <a:xfrm>
            <a:off x="869950" y="4267200"/>
            <a:ext cx="7315200" cy="2209800"/>
          </a:xfrm>
        </p:spPr>
      </p:pic>
      <p:pic>
        <p:nvPicPr>
          <p:cNvPr id="70660" name="Picture 4"/>
          <p:cNvPicPr>
            <a:picLocks noChangeAspect="1" noChangeArrowheads="1"/>
          </p:cNvPicPr>
          <p:nvPr/>
        </p:nvPicPr>
        <p:blipFill>
          <a:blip r:embed="rId2">
            <a:extLst>
              <a:ext uri="{28A0092B-C50C-407E-A947-70E740481C1C}">
                <a14:useLocalDpi xmlns:a14="http://schemas.microsoft.com/office/drawing/2010/main" val="0"/>
              </a:ext>
            </a:extLst>
          </a:blip>
          <a:srcRect r="50000"/>
          <a:stretch>
            <a:fillRect/>
          </a:stretch>
        </p:blipFill>
        <p:spPr bwMode="auto">
          <a:xfrm>
            <a:off x="820738" y="1905000"/>
            <a:ext cx="7392987"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652"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18605" r="34235"/>
          <a:stretch>
            <a:fillRect/>
          </a:stretch>
        </p:blipFill>
        <p:spPr>
          <a:xfrm>
            <a:off x="809625" y="1524000"/>
            <a:ext cx="7391400" cy="442913"/>
          </a:xfrm>
        </p:spPr>
      </p:pic>
    </p:spTree>
    <p:extLst>
      <p:ext uri="{BB962C8B-B14F-4D97-AF65-F5344CB8AC3E}">
        <p14:creationId xmlns:p14="http://schemas.microsoft.com/office/powerpoint/2010/main" val="49128651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smtClean="0">
                <a:cs typeface="+mj-cs"/>
              </a:rPr>
              <a:t>Food webs</a:t>
            </a:r>
          </a:p>
        </p:txBody>
      </p:sp>
      <p:grpSp>
        <p:nvGrpSpPr>
          <p:cNvPr id="28674" name="Group 3"/>
          <p:cNvGrpSpPr>
            <a:grpSpLocks/>
          </p:cNvGrpSpPr>
          <p:nvPr/>
        </p:nvGrpSpPr>
        <p:grpSpPr bwMode="auto">
          <a:xfrm>
            <a:off x="228600" y="1905000"/>
            <a:ext cx="8686800" cy="3411538"/>
            <a:chOff x="288" y="1872"/>
            <a:chExt cx="2544" cy="999"/>
          </a:xfrm>
        </p:grpSpPr>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995"/>
              <a:ext cx="2544" cy="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1872"/>
              <a:ext cx="2544" cy="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27953923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defRPr/>
            </a:pPr>
            <a:r>
              <a:rPr lang="en-US" smtClean="0">
                <a:cs typeface="+mj-cs"/>
              </a:rPr>
              <a:t>Interesting questions</a:t>
            </a:r>
          </a:p>
        </p:txBody>
      </p:sp>
      <p:sp>
        <p:nvSpPr>
          <p:cNvPr id="74755" name="Rectangle 3"/>
          <p:cNvSpPr>
            <a:spLocks noGrp="1" noChangeArrowheads="1"/>
          </p:cNvSpPr>
          <p:nvPr>
            <p:ph type="body" idx="1"/>
          </p:nvPr>
        </p:nvSpPr>
        <p:spPr/>
        <p:txBody>
          <a:bodyPr/>
          <a:lstStyle/>
          <a:p>
            <a:pPr eaLnBrk="1" hangingPunct="1">
              <a:lnSpc>
                <a:spcPct val="90000"/>
              </a:lnSpc>
              <a:defRPr/>
            </a:pPr>
            <a:r>
              <a:rPr lang="en-US" sz="2400" dirty="0" smtClean="0">
                <a:cs typeface="+mn-cs"/>
              </a:rPr>
              <a:t>Which networks have motifs in common?</a:t>
            </a:r>
          </a:p>
          <a:p>
            <a:pPr eaLnBrk="1" hangingPunct="1">
              <a:lnSpc>
                <a:spcPct val="90000"/>
              </a:lnSpc>
              <a:defRPr/>
            </a:pPr>
            <a:r>
              <a:rPr lang="en-US" sz="2400" dirty="0" smtClean="0">
                <a:cs typeface="+mn-cs"/>
              </a:rPr>
              <a:t>Which networks have completely distinct motifs versus the others?</a:t>
            </a:r>
          </a:p>
          <a:p>
            <a:pPr eaLnBrk="1" hangingPunct="1">
              <a:lnSpc>
                <a:spcPct val="90000"/>
              </a:lnSpc>
              <a:defRPr/>
            </a:pPr>
            <a:r>
              <a:rPr lang="en-US" sz="2400" dirty="0" smtClean="0">
                <a:cs typeface="+mn-cs"/>
              </a:rPr>
              <a:t>Does this tell us anything about the design constraints on each network?</a:t>
            </a:r>
          </a:p>
          <a:p>
            <a:pPr eaLnBrk="1" hangingPunct="1">
              <a:lnSpc>
                <a:spcPct val="90000"/>
              </a:lnSpc>
              <a:defRPr/>
            </a:pPr>
            <a:r>
              <a:rPr lang="en-US" sz="2400" dirty="0" smtClean="0">
                <a:cs typeface="+mn-cs"/>
              </a:rPr>
              <a:t>E.g., the </a:t>
            </a:r>
            <a:r>
              <a:rPr lang="en-US" sz="2400" dirty="0" err="1" smtClean="0">
                <a:cs typeface="+mn-cs"/>
              </a:rPr>
              <a:t>feedforward</a:t>
            </a:r>
            <a:r>
              <a:rPr lang="en-US" sz="2400" dirty="0" smtClean="0">
                <a:cs typeface="+mn-cs"/>
              </a:rPr>
              <a:t> loop may function to activate output only if the input signal is persistent (i.e., reject noisy or transient signals) and to allow rapid deactivation when the input turns off</a:t>
            </a:r>
          </a:p>
          <a:p>
            <a:pPr eaLnBrk="1" hangingPunct="1">
              <a:lnSpc>
                <a:spcPct val="90000"/>
              </a:lnSpc>
              <a:defRPr/>
            </a:pPr>
            <a:r>
              <a:rPr lang="en-US" sz="2400" dirty="0" smtClean="0">
                <a:cs typeface="+mn-cs"/>
              </a:rPr>
              <a:t>E.g., food webs evolve to allow flow of energy from top to bottom (?!**!???), whereas transcriptional networks evolve to process information</a:t>
            </a:r>
          </a:p>
        </p:txBody>
      </p:sp>
    </p:spTree>
    <p:extLst>
      <p:ext uri="{BB962C8B-B14F-4D97-AF65-F5344CB8AC3E}">
        <p14:creationId xmlns:p14="http://schemas.microsoft.com/office/powerpoint/2010/main" val="144957956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94"/>
            <a:ext cx="8229600" cy="1143000"/>
          </a:xfrm>
        </p:spPr>
        <p:txBody>
          <a:bodyPr/>
          <a:lstStyle/>
          <a:p>
            <a:r>
              <a:rPr lang="en-US" dirty="0" smtClean="0"/>
              <a:t>Visualizing / Analyzing Graphs</a:t>
            </a:r>
            <a:endParaRPr lang="en-US" dirty="0"/>
          </a:p>
        </p:txBody>
      </p:sp>
      <p:sp>
        <p:nvSpPr>
          <p:cNvPr id="3" name="Content Placeholder 2"/>
          <p:cNvSpPr>
            <a:spLocks noGrp="1"/>
          </p:cNvSpPr>
          <p:nvPr>
            <p:ph idx="1"/>
          </p:nvPr>
        </p:nvSpPr>
        <p:spPr>
          <a:xfrm>
            <a:off x="457200" y="1600200"/>
            <a:ext cx="3793897" cy="4525963"/>
          </a:xfrm>
        </p:spPr>
        <p:txBody>
          <a:bodyPr/>
          <a:lstStyle/>
          <a:p>
            <a:r>
              <a:rPr lang="en-US" dirty="0" err="1" smtClean="0"/>
              <a:t>Cytoscape</a:t>
            </a:r>
            <a:endParaRPr lang="en-US" dirty="0" smtClean="0"/>
          </a:p>
          <a:p>
            <a:endParaRPr lang="en-US" dirty="0"/>
          </a:p>
          <a:p>
            <a:endParaRPr lang="en-US" dirty="0" smtClean="0"/>
          </a:p>
          <a:p>
            <a:endParaRPr lang="en-US" dirty="0" smtClean="0"/>
          </a:p>
          <a:p>
            <a:r>
              <a:rPr lang="en-US" dirty="0" err="1" smtClean="0"/>
              <a:t>iGraph</a:t>
            </a:r>
            <a:r>
              <a:rPr lang="en-US" dirty="0" smtClean="0"/>
              <a:t> (R)</a:t>
            </a:r>
          </a:p>
          <a:p>
            <a:pPr marL="0" indent="0">
              <a:buNone/>
            </a:pPr>
            <a:endParaRPr lang="en-US" dirty="0" smtClean="0"/>
          </a:p>
          <a:p>
            <a:r>
              <a:rPr lang="en-US" dirty="0" err="1" smtClean="0"/>
              <a:t>NetworkX</a:t>
            </a:r>
            <a:r>
              <a:rPr lang="en-US" dirty="0" smtClean="0"/>
              <a:t> (Python)</a:t>
            </a:r>
            <a:endParaRPr lang="en-US" dirty="0"/>
          </a:p>
        </p:txBody>
      </p:sp>
      <p:pic>
        <p:nvPicPr>
          <p:cNvPr id="4" name="Picture 3"/>
          <p:cNvPicPr>
            <a:picLocks noChangeAspect="1"/>
          </p:cNvPicPr>
          <p:nvPr/>
        </p:nvPicPr>
        <p:blipFill>
          <a:blip r:embed="rId2"/>
          <a:stretch>
            <a:fillRect/>
          </a:stretch>
        </p:blipFill>
        <p:spPr>
          <a:xfrm>
            <a:off x="2953680" y="1086306"/>
            <a:ext cx="5997085" cy="3926281"/>
          </a:xfrm>
          <a:prstGeom prst="rect">
            <a:avLst/>
          </a:prstGeom>
        </p:spPr>
      </p:pic>
      <p:pic>
        <p:nvPicPr>
          <p:cNvPr id="6" name="Picture 5"/>
          <p:cNvPicPr>
            <a:picLocks noChangeAspect="1"/>
          </p:cNvPicPr>
          <p:nvPr/>
        </p:nvPicPr>
        <p:blipFill>
          <a:blip r:embed="rId3"/>
          <a:stretch>
            <a:fillRect/>
          </a:stretch>
        </p:blipFill>
        <p:spPr>
          <a:xfrm>
            <a:off x="331255" y="1600200"/>
            <a:ext cx="2455473" cy="887478"/>
          </a:xfrm>
          <a:prstGeom prst="rect">
            <a:avLst/>
          </a:prstGeom>
        </p:spPr>
      </p:pic>
    </p:spTree>
    <p:extLst>
      <p:ext uri="{BB962C8B-B14F-4D97-AF65-F5344CB8AC3E}">
        <p14:creationId xmlns:p14="http://schemas.microsoft.com/office/powerpoint/2010/main" val="16395615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Biological Networks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Scale Free</a:t>
            </a:r>
          </a:p>
          <a:p>
            <a:pPr lvl="1"/>
            <a:r>
              <a:rPr lang="en-US" dirty="0" smtClean="0"/>
              <a:t>Generally see a small number of highly connected hubs and a much larger number of less connected nodes</a:t>
            </a:r>
          </a:p>
          <a:p>
            <a:endParaRPr lang="en-US" dirty="0"/>
          </a:p>
          <a:p>
            <a:r>
              <a:rPr lang="en-US" dirty="0" smtClean="0"/>
              <a:t>Small world</a:t>
            </a:r>
          </a:p>
          <a:p>
            <a:pPr lvl="1"/>
            <a:r>
              <a:rPr lang="en-US" dirty="0" smtClean="0"/>
              <a:t>Most nodes in biological networks are not that distant from one another</a:t>
            </a:r>
          </a:p>
          <a:p>
            <a:pPr lvl="1"/>
            <a:r>
              <a:rPr lang="en-US" dirty="0" smtClean="0"/>
              <a:t>May have evolutionary significance</a:t>
            </a:r>
          </a:p>
          <a:p>
            <a:endParaRPr lang="en-US" dirty="0"/>
          </a:p>
          <a:p>
            <a:r>
              <a:rPr lang="en-US" dirty="0" smtClean="0"/>
              <a:t>Guilt-by-association</a:t>
            </a:r>
          </a:p>
          <a:p>
            <a:pPr lvl="1"/>
            <a:r>
              <a:rPr lang="en-US" dirty="0" smtClean="0"/>
              <a:t>Neighboring nodes in biological networks are usually involved in the same biological function</a:t>
            </a:r>
          </a:p>
        </p:txBody>
      </p:sp>
    </p:spTree>
    <p:extLst>
      <p:ext uri="{BB962C8B-B14F-4D97-AF65-F5344CB8AC3E}">
        <p14:creationId xmlns:p14="http://schemas.microsoft.com/office/powerpoint/2010/main" val="20566253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Biological Networks</a:t>
            </a:r>
            <a:endParaRPr lang="en-US" dirty="0"/>
          </a:p>
        </p:txBody>
      </p:sp>
      <p:sp>
        <p:nvSpPr>
          <p:cNvPr id="3" name="Content Placeholder 2"/>
          <p:cNvSpPr>
            <a:spLocks noGrp="1"/>
          </p:cNvSpPr>
          <p:nvPr>
            <p:ph idx="1"/>
          </p:nvPr>
        </p:nvSpPr>
        <p:spPr>
          <a:xfrm>
            <a:off x="457200" y="1710644"/>
            <a:ext cx="8229600" cy="4525963"/>
          </a:xfrm>
        </p:spPr>
        <p:txBody>
          <a:bodyPr>
            <a:normAutofit fontScale="70000" lnSpcReduction="20000"/>
          </a:bodyPr>
          <a:lstStyle/>
          <a:p>
            <a:r>
              <a:rPr lang="en-US" dirty="0" smtClean="0"/>
              <a:t>Protein-protein interaction</a:t>
            </a:r>
          </a:p>
          <a:p>
            <a:endParaRPr lang="en-US" dirty="0" smtClean="0"/>
          </a:p>
          <a:p>
            <a:r>
              <a:rPr lang="en-US" dirty="0" smtClean="0"/>
              <a:t>Metabolic</a:t>
            </a:r>
          </a:p>
          <a:p>
            <a:endParaRPr lang="en-US" dirty="0" smtClean="0"/>
          </a:p>
          <a:p>
            <a:r>
              <a:rPr lang="en-US" dirty="0" smtClean="0"/>
              <a:t>Co-expression</a:t>
            </a:r>
          </a:p>
          <a:p>
            <a:endParaRPr lang="en-US" dirty="0"/>
          </a:p>
          <a:p>
            <a:r>
              <a:rPr lang="en-US" dirty="0" smtClean="0"/>
              <a:t>Regulatory</a:t>
            </a:r>
          </a:p>
          <a:p>
            <a:endParaRPr lang="en-US" dirty="0" smtClean="0"/>
          </a:p>
          <a:p>
            <a:r>
              <a:rPr lang="en-US" dirty="0" smtClean="0"/>
              <a:t>Genetic Interaction</a:t>
            </a:r>
          </a:p>
          <a:p>
            <a:endParaRPr lang="en-US" dirty="0"/>
          </a:p>
          <a:p>
            <a:r>
              <a:rPr lang="en-US" dirty="0" smtClean="0"/>
              <a:t>Difference Networks</a:t>
            </a:r>
          </a:p>
          <a:p>
            <a:endParaRPr lang="en-US" dirty="0" smtClean="0"/>
          </a:p>
          <a:p>
            <a:r>
              <a:rPr lang="en-US" dirty="0" smtClean="0"/>
              <a:t>Abstract</a:t>
            </a:r>
            <a:endParaRPr lang="en-US" dirty="0"/>
          </a:p>
        </p:txBody>
      </p:sp>
    </p:spTree>
    <p:extLst>
      <p:ext uri="{BB962C8B-B14F-4D97-AF65-F5344CB8AC3E}">
        <p14:creationId xmlns:p14="http://schemas.microsoft.com/office/powerpoint/2010/main" val="26613444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 Protein Interaction Network</a:t>
            </a:r>
            <a:endParaRPr lang="en-US" dirty="0"/>
          </a:p>
        </p:txBody>
      </p:sp>
      <p:pic>
        <p:nvPicPr>
          <p:cNvPr id="4" name="Picture 3"/>
          <p:cNvPicPr>
            <a:picLocks noChangeAspect="1"/>
          </p:cNvPicPr>
          <p:nvPr/>
        </p:nvPicPr>
        <p:blipFill>
          <a:blip r:embed="rId2"/>
          <a:stretch>
            <a:fillRect/>
          </a:stretch>
        </p:blipFill>
        <p:spPr>
          <a:xfrm>
            <a:off x="0" y="1169139"/>
            <a:ext cx="9144000" cy="5176562"/>
          </a:xfrm>
          <a:prstGeom prst="rect">
            <a:avLst/>
          </a:prstGeom>
        </p:spPr>
      </p:pic>
      <p:sp>
        <p:nvSpPr>
          <p:cNvPr id="5" name="TextBox 6"/>
          <p:cNvSpPr txBox="1">
            <a:spLocks noChangeArrowheads="1"/>
          </p:cNvSpPr>
          <p:nvPr/>
        </p:nvSpPr>
        <p:spPr bwMode="auto">
          <a:xfrm>
            <a:off x="4419600" y="6486281"/>
            <a:ext cx="4724400" cy="369888"/>
          </a:xfrm>
          <a:prstGeom prst="rect">
            <a:avLst/>
          </a:prstGeom>
          <a:noFill/>
          <a:ln w="9525">
            <a:noFill/>
            <a:miter lim="800000"/>
            <a:headEnd/>
            <a:tailEnd/>
          </a:ln>
        </p:spPr>
        <p:txBody>
          <a:bodyPr>
            <a:spAutoFit/>
          </a:bodyPr>
          <a:lstStyle/>
          <a:p>
            <a:pPr>
              <a:defRPr/>
            </a:pPr>
            <a:r>
              <a:rPr lang="en-US" dirty="0">
                <a:solidFill>
                  <a:srgbClr val="000000"/>
                </a:solidFill>
                <a:ea typeface="+mn-ea"/>
              </a:rPr>
              <a:t>MacArthur et al., </a:t>
            </a:r>
            <a:r>
              <a:rPr lang="en-US" i="1" dirty="0" err="1">
                <a:solidFill>
                  <a:srgbClr val="000000"/>
                </a:solidFill>
                <a:ea typeface="+mn-ea"/>
              </a:rPr>
              <a:t>PLoS</a:t>
            </a:r>
            <a:r>
              <a:rPr lang="en-US" i="1" dirty="0">
                <a:solidFill>
                  <a:srgbClr val="000000"/>
                </a:solidFill>
                <a:ea typeface="+mn-ea"/>
              </a:rPr>
              <a:t> ONE </a:t>
            </a:r>
            <a:r>
              <a:rPr lang="en-US" dirty="0">
                <a:solidFill>
                  <a:srgbClr val="000000"/>
                </a:solidFill>
                <a:ea typeface="+mn-ea"/>
              </a:rPr>
              <a:t>3: e3086 (2008) </a:t>
            </a:r>
          </a:p>
        </p:txBody>
      </p:sp>
      <p:sp>
        <p:nvSpPr>
          <p:cNvPr id="6" name="TextBox 5"/>
          <p:cNvSpPr txBox="1"/>
          <p:nvPr/>
        </p:nvSpPr>
        <p:spPr>
          <a:xfrm>
            <a:off x="0" y="6345701"/>
            <a:ext cx="3394980" cy="461665"/>
          </a:xfrm>
          <a:prstGeom prst="rect">
            <a:avLst/>
          </a:prstGeom>
          <a:noFill/>
        </p:spPr>
        <p:txBody>
          <a:bodyPr wrap="none" rtlCol="0">
            <a:spAutoFit/>
          </a:bodyPr>
          <a:lstStyle/>
          <a:p>
            <a:r>
              <a:rPr lang="en-US" sz="2400" dirty="0" smtClean="0"/>
              <a:t>Generated from Y2H data</a:t>
            </a:r>
            <a:endParaRPr lang="en-US" sz="2400" dirty="0"/>
          </a:p>
        </p:txBody>
      </p:sp>
    </p:spTree>
    <p:extLst>
      <p:ext uri="{BB962C8B-B14F-4D97-AF65-F5344CB8AC3E}">
        <p14:creationId xmlns:p14="http://schemas.microsoft.com/office/powerpoint/2010/main" val="23989195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032" y="0"/>
            <a:ext cx="4368800" cy="1651529"/>
          </a:xfrm>
        </p:spPr>
        <p:txBody>
          <a:bodyPr>
            <a:normAutofit/>
          </a:bodyPr>
          <a:lstStyle/>
          <a:p>
            <a:r>
              <a:rPr lang="en-US" dirty="0" smtClean="0"/>
              <a:t>Metabolic Networks</a:t>
            </a:r>
            <a:endParaRPr lang="en-US" dirty="0"/>
          </a:p>
        </p:txBody>
      </p:sp>
      <p:pic>
        <p:nvPicPr>
          <p:cNvPr id="4" name="Picture 3"/>
          <p:cNvPicPr>
            <a:picLocks noChangeAspect="1"/>
          </p:cNvPicPr>
          <p:nvPr/>
        </p:nvPicPr>
        <p:blipFill>
          <a:blip r:embed="rId2"/>
          <a:stretch>
            <a:fillRect/>
          </a:stretch>
        </p:blipFill>
        <p:spPr>
          <a:xfrm>
            <a:off x="4826001" y="0"/>
            <a:ext cx="4032913" cy="6858000"/>
          </a:xfrm>
          <a:prstGeom prst="rect">
            <a:avLst/>
          </a:prstGeom>
        </p:spPr>
      </p:pic>
      <p:sp>
        <p:nvSpPr>
          <p:cNvPr id="5" name="Rectangle 4"/>
          <p:cNvSpPr/>
          <p:nvPr/>
        </p:nvSpPr>
        <p:spPr>
          <a:xfrm>
            <a:off x="1581928" y="2429937"/>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534023" y="2651103"/>
            <a:ext cx="1004639" cy="369332"/>
          </a:xfrm>
          <a:prstGeom prst="rect">
            <a:avLst/>
          </a:prstGeom>
          <a:noFill/>
        </p:spPr>
        <p:txBody>
          <a:bodyPr wrap="none" rtlCol="0">
            <a:spAutoFit/>
          </a:bodyPr>
          <a:lstStyle/>
          <a:p>
            <a:r>
              <a:rPr lang="en-US" dirty="0" smtClean="0"/>
              <a:t>Reaction</a:t>
            </a:r>
            <a:endParaRPr lang="en-US" dirty="0"/>
          </a:p>
        </p:txBody>
      </p:sp>
      <p:sp>
        <p:nvSpPr>
          <p:cNvPr id="7" name="Hexagon 6"/>
          <p:cNvSpPr/>
          <p:nvPr/>
        </p:nvSpPr>
        <p:spPr>
          <a:xfrm>
            <a:off x="3196167" y="3111500"/>
            <a:ext cx="1060704" cy="914400"/>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172770" y="3353833"/>
            <a:ext cx="1084101" cy="369332"/>
          </a:xfrm>
          <a:prstGeom prst="rect">
            <a:avLst/>
          </a:prstGeom>
          <a:noFill/>
        </p:spPr>
        <p:txBody>
          <a:bodyPr wrap="none" rtlCol="0">
            <a:spAutoFit/>
          </a:bodyPr>
          <a:lstStyle/>
          <a:p>
            <a:r>
              <a:rPr lang="en-US" dirty="0" smtClean="0"/>
              <a:t>Substrate</a:t>
            </a:r>
            <a:endParaRPr lang="en-US" dirty="0"/>
          </a:p>
        </p:txBody>
      </p:sp>
      <p:sp>
        <p:nvSpPr>
          <p:cNvPr id="10" name="Rectangle 9"/>
          <p:cNvSpPr/>
          <p:nvPr/>
        </p:nvSpPr>
        <p:spPr>
          <a:xfrm>
            <a:off x="1607327" y="381423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559422" y="4035396"/>
            <a:ext cx="1004639" cy="369332"/>
          </a:xfrm>
          <a:prstGeom prst="rect">
            <a:avLst/>
          </a:prstGeom>
          <a:noFill/>
        </p:spPr>
        <p:txBody>
          <a:bodyPr wrap="none" rtlCol="0">
            <a:spAutoFit/>
          </a:bodyPr>
          <a:lstStyle/>
          <a:p>
            <a:r>
              <a:rPr lang="en-US" dirty="0" smtClean="0"/>
              <a:t>Reaction</a:t>
            </a:r>
            <a:endParaRPr lang="en-US" dirty="0"/>
          </a:p>
        </p:txBody>
      </p:sp>
      <p:sp>
        <p:nvSpPr>
          <p:cNvPr id="12" name="Hexagon 11"/>
          <p:cNvSpPr/>
          <p:nvPr/>
        </p:nvSpPr>
        <p:spPr>
          <a:xfrm>
            <a:off x="3198537" y="4483100"/>
            <a:ext cx="1060704" cy="914400"/>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175140" y="4725433"/>
            <a:ext cx="1084101" cy="369332"/>
          </a:xfrm>
          <a:prstGeom prst="rect">
            <a:avLst/>
          </a:prstGeom>
          <a:noFill/>
        </p:spPr>
        <p:txBody>
          <a:bodyPr wrap="none" rtlCol="0">
            <a:spAutoFit/>
          </a:bodyPr>
          <a:lstStyle/>
          <a:p>
            <a:r>
              <a:rPr lang="en-US" dirty="0" smtClean="0"/>
              <a:t>Substrate</a:t>
            </a:r>
            <a:endParaRPr lang="en-US" dirty="0"/>
          </a:p>
        </p:txBody>
      </p:sp>
      <p:sp>
        <p:nvSpPr>
          <p:cNvPr id="14" name="Hexagon 13"/>
          <p:cNvSpPr/>
          <p:nvPr/>
        </p:nvSpPr>
        <p:spPr>
          <a:xfrm>
            <a:off x="3160804" y="1791730"/>
            <a:ext cx="1060704" cy="914400"/>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137407" y="2034063"/>
            <a:ext cx="1084101" cy="369332"/>
          </a:xfrm>
          <a:prstGeom prst="rect">
            <a:avLst/>
          </a:prstGeom>
          <a:noFill/>
        </p:spPr>
        <p:txBody>
          <a:bodyPr wrap="none" rtlCol="0">
            <a:spAutoFit/>
          </a:bodyPr>
          <a:lstStyle/>
          <a:p>
            <a:r>
              <a:rPr lang="en-US" dirty="0" smtClean="0"/>
              <a:t>Substrate</a:t>
            </a:r>
            <a:endParaRPr lang="en-US" dirty="0"/>
          </a:p>
        </p:txBody>
      </p:sp>
      <p:cxnSp>
        <p:nvCxnSpPr>
          <p:cNvPr id="27" name="Curved Connector 26"/>
          <p:cNvCxnSpPr>
            <a:stCxn id="15" idx="1"/>
            <a:endCxn id="8" idx="1"/>
          </p:cNvCxnSpPr>
          <p:nvPr/>
        </p:nvCxnSpPr>
        <p:spPr>
          <a:xfrm rot="10800000" flipH="1" flipV="1">
            <a:off x="3137406" y="2218729"/>
            <a:ext cx="35363" cy="1319770"/>
          </a:xfrm>
          <a:prstGeom prst="curvedConnector3">
            <a:avLst>
              <a:gd name="adj1" fmla="val -178369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Curved Connector 28"/>
          <p:cNvCxnSpPr/>
          <p:nvPr/>
        </p:nvCxnSpPr>
        <p:spPr>
          <a:xfrm rot="10800000" flipH="1" flipV="1">
            <a:off x="3159688" y="3620530"/>
            <a:ext cx="35363" cy="1319770"/>
          </a:xfrm>
          <a:prstGeom prst="curvedConnector3">
            <a:avLst>
              <a:gd name="adj1" fmla="val -178369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956007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16"/>
            <a:ext cx="8229600" cy="1143000"/>
          </a:xfrm>
        </p:spPr>
        <p:txBody>
          <a:bodyPr>
            <a:normAutofit fontScale="90000"/>
          </a:bodyPr>
          <a:lstStyle/>
          <a:p>
            <a:r>
              <a:rPr lang="en-US" dirty="0" smtClean="0"/>
              <a:t>Hi-Fi Human Co-expression Network</a:t>
            </a:r>
            <a:endParaRPr lang="en-US" dirty="0"/>
          </a:p>
        </p:txBody>
      </p:sp>
      <p:pic>
        <p:nvPicPr>
          <p:cNvPr id="4" name="Picture 3"/>
          <p:cNvPicPr>
            <a:picLocks noChangeAspect="1"/>
          </p:cNvPicPr>
          <p:nvPr/>
        </p:nvPicPr>
        <p:blipFill>
          <a:blip r:embed="rId3"/>
          <a:stretch>
            <a:fillRect/>
          </a:stretch>
        </p:blipFill>
        <p:spPr>
          <a:xfrm>
            <a:off x="331260" y="975863"/>
            <a:ext cx="8371164" cy="5153888"/>
          </a:xfrm>
          <a:prstGeom prst="rect">
            <a:avLst/>
          </a:prstGeom>
        </p:spPr>
      </p:pic>
      <p:sp>
        <p:nvSpPr>
          <p:cNvPr id="5" name="TextBox 4"/>
          <p:cNvSpPr txBox="1"/>
          <p:nvPr/>
        </p:nvSpPr>
        <p:spPr>
          <a:xfrm>
            <a:off x="0" y="6075922"/>
            <a:ext cx="8342398" cy="830997"/>
          </a:xfrm>
          <a:prstGeom prst="rect">
            <a:avLst/>
          </a:prstGeom>
          <a:noFill/>
        </p:spPr>
        <p:txBody>
          <a:bodyPr wrap="none" rtlCol="0">
            <a:spAutoFit/>
          </a:bodyPr>
          <a:lstStyle/>
          <a:p>
            <a:r>
              <a:rPr lang="en-US" sz="2400" dirty="0" smtClean="0"/>
              <a:t>Generated from microarrays on a panel of healthy normal tissues</a:t>
            </a:r>
          </a:p>
          <a:p>
            <a:r>
              <a:rPr lang="en-US" sz="2400" dirty="0" smtClean="0"/>
              <a:t>3327 gene-nodes and 15841 </a:t>
            </a:r>
            <a:r>
              <a:rPr lang="en-US" sz="2400" dirty="0" err="1" smtClean="0"/>
              <a:t>coexpression</a:t>
            </a:r>
            <a:r>
              <a:rPr lang="en-US" sz="2400" dirty="0" smtClean="0"/>
              <a:t>-links</a:t>
            </a:r>
            <a:endParaRPr lang="en-US" sz="2400" dirty="0"/>
          </a:p>
        </p:txBody>
      </p:sp>
      <p:sp>
        <p:nvSpPr>
          <p:cNvPr id="6" name="TextBox 5"/>
          <p:cNvSpPr txBox="1"/>
          <p:nvPr/>
        </p:nvSpPr>
        <p:spPr>
          <a:xfrm>
            <a:off x="7495667" y="6572900"/>
            <a:ext cx="1648333" cy="369332"/>
          </a:xfrm>
          <a:prstGeom prst="rect">
            <a:avLst/>
          </a:prstGeom>
          <a:noFill/>
        </p:spPr>
        <p:txBody>
          <a:bodyPr wrap="none" rtlCol="0">
            <a:spAutoFit/>
          </a:bodyPr>
          <a:lstStyle/>
          <a:p>
            <a:r>
              <a:rPr lang="en-US" dirty="0" smtClean="0">
                <a:hlinkClick r:id="rId4" tooltip="PloS one."/>
              </a:rPr>
              <a:t>PLoS One.</a:t>
            </a:r>
            <a:r>
              <a:rPr lang="en-US" dirty="0" smtClean="0"/>
              <a:t> 2008</a:t>
            </a:r>
            <a:endParaRPr lang="en-US" dirty="0"/>
          </a:p>
        </p:txBody>
      </p:sp>
    </p:spTree>
    <p:extLst>
      <p:ext uri="{BB962C8B-B14F-4D97-AF65-F5344CB8AC3E}">
        <p14:creationId xmlns:p14="http://schemas.microsoft.com/office/powerpoint/2010/main" val="189175407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Regulatory Network</a:t>
            </a:r>
            <a:endParaRPr lang="en-US" dirty="0"/>
          </a:p>
        </p:txBody>
      </p:sp>
      <p:pic>
        <p:nvPicPr>
          <p:cNvPr id="4" name="Picture 3"/>
          <p:cNvPicPr>
            <a:picLocks noChangeAspect="1"/>
          </p:cNvPicPr>
          <p:nvPr/>
        </p:nvPicPr>
        <p:blipFill>
          <a:blip r:embed="rId2"/>
          <a:stretch>
            <a:fillRect/>
          </a:stretch>
        </p:blipFill>
        <p:spPr>
          <a:xfrm>
            <a:off x="0" y="1205696"/>
            <a:ext cx="9144000" cy="5652304"/>
          </a:xfrm>
          <a:prstGeom prst="rect">
            <a:avLst/>
          </a:prstGeom>
        </p:spPr>
      </p:pic>
    </p:spTree>
    <p:extLst>
      <p:ext uri="{BB962C8B-B14F-4D97-AF65-F5344CB8AC3E}">
        <p14:creationId xmlns:p14="http://schemas.microsoft.com/office/powerpoint/2010/main" val="42875842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Networks?</a:t>
            </a:r>
            <a:endParaRPr lang="en-US" dirty="0"/>
          </a:p>
        </p:txBody>
      </p:sp>
      <p:pic>
        <p:nvPicPr>
          <p:cNvPr id="7" name="Content Placeholder 6"/>
          <p:cNvPicPr>
            <a:picLocks noGrp="1" noChangeAspect="1"/>
          </p:cNvPicPr>
          <p:nvPr>
            <p:ph idx="1"/>
          </p:nvPr>
        </p:nvPicPr>
        <p:blipFill>
          <a:blip r:embed="rId2"/>
          <a:srcRect t="14664" b="14664"/>
          <a:stretch>
            <a:fillRect/>
          </a:stretch>
        </p:blipFill>
        <p:spPr/>
      </p:pic>
    </p:spTree>
    <p:extLst>
      <p:ext uri="{BB962C8B-B14F-4D97-AF65-F5344CB8AC3E}">
        <p14:creationId xmlns:p14="http://schemas.microsoft.com/office/powerpoint/2010/main" val="333436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Interaction Network</a:t>
            </a:r>
            <a:endParaRPr lang="en-US" dirty="0"/>
          </a:p>
        </p:txBody>
      </p:sp>
      <p:pic>
        <p:nvPicPr>
          <p:cNvPr id="4" name="Picture 3"/>
          <p:cNvPicPr>
            <a:picLocks noChangeAspect="1"/>
          </p:cNvPicPr>
          <p:nvPr/>
        </p:nvPicPr>
        <p:blipFill>
          <a:blip r:embed="rId2"/>
          <a:stretch>
            <a:fillRect/>
          </a:stretch>
        </p:blipFill>
        <p:spPr>
          <a:xfrm>
            <a:off x="275167" y="2116666"/>
            <a:ext cx="3876498" cy="3763433"/>
          </a:xfrm>
          <a:prstGeom prst="rect">
            <a:avLst/>
          </a:prstGeom>
        </p:spPr>
      </p:pic>
      <p:pic>
        <p:nvPicPr>
          <p:cNvPr id="5" name="Picture 4"/>
          <p:cNvPicPr>
            <a:picLocks noChangeAspect="1"/>
          </p:cNvPicPr>
          <p:nvPr/>
        </p:nvPicPr>
        <p:blipFill>
          <a:blip r:embed="rId3"/>
          <a:stretch>
            <a:fillRect/>
          </a:stretch>
        </p:blipFill>
        <p:spPr>
          <a:xfrm>
            <a:off x="4706218" y="1904999"/>
            <a:ext cx="4346240" cy="3975100"/>
          </a:xfrm>
          <a:prstGeom prst="rect">
            <a:avLst/>
          </a:prstGeom>
        </p:spPr>
      </p:pic>
      <p:sp>
        <p:nvSpPr>
          <p:cNvPr id="6" name="TextBox 5"/>
          <p:cNvSpPr txBox="1"/>
          <p:nvPr/>
        </p:nvSpPr>
        <p:spPr>
          <a:xfrm>
            <a:off x="6754383" y="5880099"/>
            <a:ext cx="2298075" cy="276999"/>
          </a:xfrm>
          <a:prstGeom prst="rect">
            <a:avLst/>
          </a:prstGeom>
          <a:noFill/>
        </p:spPr>
        <p:txBody>
          <a:bodyPr wrap="none" rtlCol="0">
            <a:spAutoFit/>
          </a:bodyPr>
          <a:lstStyle/>
          <a:p>
            <a:r>
              <a:rPr lang="en-US" sz="1200" dirty="0" smtClean="0"/>
              <a:t>Molecular Systems Biology (2013)</a:t>
            </a:r>
            <a:endParaRPr lang="en-US" sz="1200" dirty="0"/>
          </a:p>
        </p:txBody>
      </p:sp>
      <p:sp>
        <p:nvSpPr>
          <p:cNvPr id="3" name="TextBox 2"/>
          <p:cNvSpPr txBox="1"/>
          <p:nvPr/>
        </p:nvSpPr>
        <p:spPr>
          <a:xfrm>
            <a:off x="761999" y="6341764"/>
            <a:ext cx="7598834" cy="400110"/>
          </a:xfrm>
          <a:prstGeom prst="rect">
            <a:avLst/>
          </a:prstGeom>
          <a:noFill/>
        </p:spPr>
        <p:txBody>
          <a:bodyPr wrap="square" rtlCol="0">
            <a:spAutoFit/>
          </a:bodyPr>
          <a:lstStyle/>
          <a:p>
            <a:r>
              <a:rPr lang="en-US" sz="2000" dirty="0" smtClean="0"/>
              <a:t>Application: Identify possible synthetic lethal interactions</a:t>
            </a:r>
            <a:endParaRPr lang="en-US" sz="2000" dirty="0"/>
          </a:p>
        </p:txBody>
      </p:sp>
    </p:spTree>
    <p:extLst>
      <p:ext uri="{BB962C8B-B14F-4D97-AF65-F5344CB8AC3E}">
        <p14:creationId xmlns:p14="http://schemas.microsoft.com/office/powerpoint/2010/main" val="361996849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Networks</a:t>
            </a:r>
            <a:endParaRPr lang="en-US" dirty="0"/>
          </a:p>
        </p:txBody>
      </p:sp>
      <p:sp>
        <p:nvSpPr>
          <p:cNvPr id="4" name="TextBox 3"/>
          <p:cNvSpPr txBox="1"/>
          <p:nvPr/>
        </p:nvSpPr>
        <p:spPr>
          <a:xfrm>
            <a:off x="0" y="5657672"/>
            <a:ext cx="9144000" cy="1200328"/>
          </a:xfrm>
          <a:prstGeom prst="rect">
            <a:avLst/>
          </a:prstGeom>
          <a:noFill/>
        </p:spPr>
        <p:txBody>
          <a:bodyPr wrap="square" rtlCol="0">
            <a:spAutoFit/>
          </a:bodyPr>
          <a:lstStyle/>
          <a:p>
            <a:r>
              <a:rPr lang="en-US" sz="2400" dirty="0" smtClean="0"/>
              <a:t>Edges represent changes between different experimental </a:t>
            </a:r>
            <a:r>
              <a:rPr lang="en-US" sz="2400" dirty="0" smtClean="0"/>
              <a:t>conditions</a:t>
            </a:r>
          </a:p>
          <a:p>
            <a:r>
              <a:rPr lang="en-US" sz="2400" dirty="0" smtClean="0"/>
              <a:t>Application: Compare how two distant species respond to a common stimulus</a:t>
            </a:r>
            <a:endParaRPr lang="en-US" sz="2400" dirty="0"/>
          </a:p>
        </p:txBody>
      </p:sp>
      <p:pic>
        <p:nvPicPr>
          <p:cNvPr id="5" name="Picture 4"/>
          <p:cNvPicPr>
            <a:picLocks noChangeAspect="1"/>
          </p:cNvPicPr>
          <p:nvPr/>
        </p:nvPicPr>
        <p:blipFill>
          <a:blip r:embed="rId2"/>
          <a:stretch>
            <a:fillRect/>
          </a:stretch>
        </p:blipFill>
        <p:spPr>
          <a:xfrm>
            <a:off x="0" y="1803400"/>
            <a:ext cx="9144000" cy="3241803"/>
          </a:xfrm>
          <a:prstGeom prst="rect">
            <a:avLst/>
          </a:prstGeom>
        </p:spPr>
      </p:pic>
    </p:spTree>
    <p:extLst>
      <p:ext uri="{BB962C8B-B14F-4D97-AF65-F5344CB8AC3E}">
        <p14:creationId xmlns:p14="http://schemas.microsoft.com/office/powerpoint/2010/main" val="347509996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16"/>
            <a:ext cx="8229600" cy="1143000"/>
          </a:xfrm>
        </p:spPr>
        <p:txBody>
          <a:bodyPr/>
          <a:lstStyle/>
          <a:p>
            <a:r>
              <a:rPr lang="en-US" dirty="0" err="1" smtClean="0"/>
              <a:t>Diseaseome</a:t>
            </a:r>
            <a:endParaRPr lang="en-US" dirty="0"/>
          </a:p>
        </p:txBody>
      </p:sp>
      <p:pic>
        <p:nvPicPr>
          <p:cNvPr id="6" name="Picture 5"/>
          <p:cNvPicPr>
            <a:picLocks noChangeAspect="1"/>
          </p:cNvPicPr>
          <p:nvPr/>
        </p:nvPicPr>
        <p:blipFill>
          <a:blip r:embed="rId3"/>
          <a:stretch>
            <a:fillRect/>
          </a:stretch>
        </p:blipFill>
        <p:spPr>
          <a:xfrm>
            <a:off x="938553" y="1169139"/>
            <a:ext cx="7389388" cy="4365160"/>
          </a:xfrm>
          <a:prstGeom prst="rect">
            <a:avLst/>
          </a:prstGeom>
        </p:spPr>
      </p:pic>
      <p:sp>
        <p:nvSpPr>
          <p:cNvPr id="7" name="TextBox 6"/>
          <p:cNvSpPr txBox="1"/>
          <p:nvPr/>
        </p:nvSpPr>
        <p:spPr>
          <a:xfrm>
            <a:off x="110417" y="5473005"/>
            <a:ext cx="6353021" cy="1384995"/>
          </a:xfrm>
          <a:prstGeom prst="rect">
            <a:avLst/>
          </a:prstGeom>
          <a:noFill/>
        </p:spPr>
        <p:txBody>
          <a:bodyPr wrap="none" rtlCol="0">
            <a:spAutoFit/>
          </a:bodyPr>
          <a:lstStyle/>
          <a:p>
            <a:r>
              <a:rPr lang="en-US" sz="2800" dirty="0" smtClean="0"/>
              <a:t>Started from a bipartite graph </a:t>
            </a:r>
          </a:p>
          <a:p>
            <a:pPr marL="914400" lvl="1" indent="-457200">
              <a:buFont typeface="Arial"/>
              <a:buChar char="•"/>
            </a:pPr>
            <a:r>
              <a:rPr lang="en-US" sz="2800" dirty="0" smtClean="0"/>
              <a:t>nodes represent genes and diseases</a:t>
            </a:r>
          </a:p>
          <a:p>
            <a:pPr marL="914400" lvl="1" indent="-457200">
              <a:buFont typeface="Arial"/>
              <a:buChar char="•"/>
            </a:pPr>
            <a:r>
              <a:rPr lang="en-US" sz="2800" dirty="0" smtClean="0"/>
              <a:t>edges connect genes to diseases</a:t>
            </a:r>
            <a:endParaRPr lang="en-US" sz="2800" dirty="0"/>
          </a:p>
        </p:txBody>
      </p:sp>
    </p:spTree>
    <p:extLst>
      <p:ext uri="{BB962C8B-B14F-4D97-AF65-F5344CB8AC3E}">
        <p14:creationId xmlns:p14="http://schemas.microsoft.com/office/powerpoint/2010/main" val="34472225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723" y="-324061"/>
            <a:ext cx="8526683" cy="1143000"/>
          </a:xfrm>
        </p:spPr>
        <p:txBody>
          <a:bodyPr>
            <a:noAutofit/>
          </a:bodyPr>
          <a:lstStyle/>
          <a:p>
            <a:r>
              <a:rPr lang="en-US" sz="3600" dirty="0" smtClean="0"/>
              <a:t>Network properties of human disease genes</a:t>
            </a:r>
            <a:endParaRPr lang="en-US" sz="3600" dirty="0"/>
          </a:p>
        </p:txBody>
      </p:sp>
      <p:pic>
        <p:nvPicPr>
          <p:cNvPr id="4" name="Picture 3"/>
          <p:cNvPicPr>
            <a:picLocks noChangeAspect="1"/>
          </p:cNvPicPr>
          <p:nvPr/>
        </p:nvPicPr>
        <p:blipFill>
          <a:blip r:embed="rId3"/>
          <a:stretch>
            <a:fillRect/>
          </a:stretch>
        </p:blipFill>
        <p:spPr>
          <a:xfrm>
            <a:off x="282310" y="699054"/>
            <a:ext cx="8653240" cy="6120066"/>
          </a:xfrm>
          <a:prstGeom prst="rect">
            <a:avLst/>
          </a:prstGeom>
        </p:spPr>
      </p:pic>
      <p:sp>
        <p:nvSpPr>
          <p:cNvPr id="5" name="TextBox 4"/>
          <p:cNvSpPr txBox="1"/>
          <p:nvPr/>
        </p:nvSpPr>
        <p:spPr>
          <a:xfrm>
            <a:off x="37619" y="6601875"/>
            <a:ext cx="5698996" cy="276999"/>
          </a:xfrm>
          <a:prstGeom prst="rect">
            <a:avLst/>
          </a:prstGeom>
          <a:noFill/>
        </p:spPr>
        <p:txBody>
          <a:bodyPr wrap="none" rtlCol="0">
            <a:spAutoFit/>
          </a:bodyPr>
          <a:lstStyle/>
          <a:p>
            <a:r>
              <a:rPr lang="en-US" sz="1200" dirty="0" smtClean="0"/>
              <a:t>Furlong L. </a:t>
            </a:r>
            <a:r>
              <a:rPr lang="en-US" sz="1200" b="1" dirty="0" smtClean="0"/>
              <a:t>Human diseases through the lens of network biology </a:t>
            </a:r>
            <a:r>
              <a:rPr lang="en-US" sz="1200" dirty="0" smtClean="0"/>
              <a:t>Trends in Genetics 2013</a:t>
            </a:r>
            <a:endParaRPr lang="en-US" sz="1200" dirty="0"/>
          </a:p>
        </p:txBody>
      </p:sp>
      <p:sp>
        <p:nvSpPr>
          <p:cNvPr id="7" name="Slide Number Placeholder 6"/>
          <p:cNvSpPr>
            <a:spLocks noGrp="1"/>
          </p:cNvSpPr>
          <p:nvPr>
            <p:ph type="sldNum" sz="quarter" idx="12"/>
          </p:nvPr>
        </p:nvSpPr>
        <p:spPr/>
        <p:txBody>
          <a:bodyPr/>
          <a:lstStyle/>
          <a:p>
            <a:fld id="{94E7AB29-E49F-3040-B9E3-0707F1166A50}" type="slidenum">
              <a:rPr lang="en-US" smtClean="0"/>
              <a:t>33</a:t>
            </a:fld>
            <a:endParaRPr lang="en-US"/>
          </a:p>
        </p:txBody>
      </p:sp>
      <p:sp>
        <p:nvSpPr>
          <p:cNvPr id="8" name="TextBox 7"/>
          <p:cNvSpPr txBox="1"/>
          <p:nvPr/>
        </p:nvSpPr>
        <p:spPr>
          <a:xfrm>
            <a:off x="547650" y="644174"/>
            <a:ext cx="1082348" cy="369332"/>
          </a:xfrm>
          <a:prstGeom prst="rect">
            <a:avLst/>
          </a:prstGeom>
          <a:noFill/>
        </p:spPr>
        <p:txBody>
          <a:bodyPr wrap="none" rtlCol="0">
            <a:spAutoFit/>
          </a:bodyPr>
          <a:lstStyle/>
          <a:p>
            <a:r>
              <a:rPr lang="en-US" b="1" dirty="0" smtClean="0"/>
              <a:t>Topology</a:t>
            </a:r>
            <a:endParaRPr lang="en-US" b="1" dirty="0"/>
          </a:p>
        </p:txBody>
      </p:sp>
      <p:sp>
        <p:nvSpPr>
          <p:cNvPr id="9" name="TextBox 8"/>
          <p:cNvSpPr txBox="1"/>
          <p:nvPr/>
        </p:nvSpPr>
        <p:spPr>
          <a:xfrm>
            <a:off x="547651" y="3541865"/>
            <a:ext cx="1412654" cy="369332"/>
          </a:xfrm>
          <a:prstGeom prst="rect">
            <a:avLst/>
          </a:prstGeom>
          <a:noFill/>
        </p:spPr>
        <p:txBody>
          <a:bodyPr wrap="none" rtlCol="0">
            <a:spAutoFit/>
          </a:bodyPr>
          <a:lstStyle/>
          <a:p>
            <a:r>
              <a:rPr lang="en-US" b="1" dirty="0" smtClean="0"/>
              <a:t>Perturbation</a:t>
            </a:r>
            <a:endParaRPr lang="en-US" b="1" dirty="0"/>
          </a:p>
        </p:txBody>
      </p:sp>
      <p:sp>
        <p:nvSpPr>
          <p:cNvPr id="10" name="TextBox 9"/>
          <p:cNvSpPr txBox="1"/>
          <p:nvPr/>
        </p:nvSpPr>
        <p:spPr>
          <a:xfrm>
            <a:off x="4590935" y="644174"/>
            <a:ext cx="1261884" cy="369332"/>
          </a:xfrm>
          <a:prstGeom prst="rect">
            <a:avLst/>
          </a:prstGeom>
          <a:noFill/>
        </p:spPr>
        <p:txBody>
          <a:bodyPr wrap="none" rtlCol="0">
            <a:spAutoFit/>
          </a:bodyPr>
          <a:lstStyle/>
          <a:p>
            <a:r>
              <a:rPr lang="en-US" b="1" dirty="0" smtClean="0"/>
              <a:t>Modularity</a:t>
            </a:r>
            <a:endParaRPr lang="en-US" b="1" dirty="0"/>
          </a:p>
        </p:txBody>
      </p:sp>
      <p:sp>
        <p:nvSpPr>
          <p:cNvPr id="11" name="TextBox 10"/>
          <p:cNvSpPr txBox="1"/>
          <p:nvPr/>
        </p:nvSpPr>
        <p:spPr>
          <a:xfrm>
            <a:off x="4590936" y="3541866"/>
            <a:ext cx="1424939" cy="369332"/>
          </a:xfrm>
          <a:prstGeom prst="rect">
            <a:avLst/>
          </a:prstGeom>
          <a:noFill/>
        </p:spPr>
        <p:txBody>
          <a:bodyPr wrap="none" rtlCol="0">
            <a:spAutoFit/>
          </a:bodyPr>
          <a:lstStyle/>
          <a:p>
            <a:r>
              <a:rPr lang="en-US" b="1" dirty="0" smtClean="0"/>
              <a:t>Environment</a:t>
            </a:r>
            <a:endParaRPr lang="en-US" b="1" dirty="0"/>
          </a:p>
        </p:txBody>
      </p:sp>
    </p:spTree>
    <p:extLst>
      <p:ext uri="{BB962C8B-B14F-4D97-AF65-F5344CB8AC3E}">
        <p14:creationId xmlns:p14="http://schemas.microsoft.com/office/powerpoint/2010/main" val="5596702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4294967295"/>
          </p:nvPr>
        </p:nvSpPr>
        <p:spPr>
          <a:xfrm>
            <a:off x="4888626" y="192071"/>
            <a:ext cx="4066537" cy="954107"/>
          </a:xfrm>
          <a:noFill/>
          <a:ln/>
        </p:spPr>
        <p:txBody>
          <a:bodyPr wrap="square">
            <a:spAutoFit/>
          </a:bodyPr>
          <a:lstStyle/>
          <a:p>
            <a:pPr marL="0" indent="0" algn="ctr">
              <a:spcBef>
                <a:spcPct val="0"/>
              </a:spcBef>
              <a:buNone/>
            </a:pPr>
            <a:r>
              <a:rPr lang="en-US" sz="2800" dirty="0" smtClean="0">
                <a:solidFill>
                  <a:srgbClr val="000000"/>
                </a:solidFill>
              </a:rPr>
              <a:t>Phenotypic </a:t>
            </a:r>
            <a:r>
              <a:rPr lang="en-US" sz="2800" dirty="0">
                <a:solidFill>
                  <a:srgbClr val="000000"/>
                </a:solidFill>
              </a:rPr>
              <a:t>Disease Networks (PDNs).</a:t>
            </a:r>
          </a:p>
        </p:txBody>
      </p:sp>
      <p:sp>
        <p:nvSpPr>
          <p:cNvPr id="4100" name="Text Box 4"/>
          <p:cNvSpPr txBox="1">
            <a:spLocks noChangeArrowheads="1"/>
          </p:cNvSpPr>
          <p:nvPr/>
        </p:nvSpPr>
        <p:spPr bwMode="auto">
          <a:xfrm>
            <a:off x="6959126" y="6604304"/>
            <a:ext cx="2171219"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100" dirty="0"/>
              <a:t>Hidalgo </a:t>
            </a:r>
            <a:r>
              <a:rPr lang="en-US" sz="1100" i="1" dirty="0" smtClean="0"/>
              <a:t>et al</a:t>
            </a:r>
            <a:r>
              <a:rPr lang="en-US" sz="1100" dirty="0" smtClean="0"/>
              <a:t>. </a:t>
            </a:r>
            <a:r>
              <a:rPr lang="en-US" sz="1100" dirty="0" err="1"/>
              <a:t>PLoS</a:t>
            </a:r>
            <a:r>
              <a:rPr lang="en-US" sz="1100" dirty="0"/>
              <a:t> </a:t>
            </a:r>
            <a:r>
              <a:rPr lang="en-US" sz="1100" dirty="0" smtClean="0"/>
              <a:t>Comp Bio 2009</a:t>
            </a:r>
            <a:endParaRPr lang="en-US" sz="1100" dirty="0"/>
          </a:p>
        </p:txBody>
      </p:sp>
      <p:pic>
        <p:nvPicPr>
          <p:cNvPr id="2" name="Picture 1"/>
          <p:cNvPicPr>
            <a:picLocks noChangeAspect="1"/>
          </p:cNvPicPr>
          <p:nvPr/>
        </p:nvPicPr>
        <p:blipFill>
          <a:blip r:embed="rId2"/>
          <a:stretch>
            <a:fillRect/>
          </a:stretch>
        </p:blipFill>
        <p:spPr>
          <a:xfrm>
            <a:off x="-13655" y="0"/>
            <a:ext cx="5162231" cy="6858000"/>
          </a:xfrm>
          <a:prstGeom prst="rect">
            <a:avLst/>
          </a:prstGeom>
        </p:spPr>
      </p:pic>
      <p:sp>
        <p:nvSpPr>
          <p:cNvPr id="3" name="TextBox 2"/>
          <p:cNvSpPr txBox="1"/>
          <p:nvPr/>
        </p:nvSpPr>
        <p:spPr>
          <a:xfrm>
            <a:off x="5222492" y="1711365"/>
            <a:ext cx="3907853" cy="646331"/>
          </a:xfrm>
          <a:prstGeom prst="rect">
            <a:avLst/>
          </a:prstGeom>
          <a:noFill/>
        </p:spPr>
        <p:txBody>
          <a:bodyPr wrap="none" rtlCol="0">
            <a:spAutoFit/>
          </a:bodyPr>
          <a:lstStyle/>
          <a:p>
            <a:r>
              <a:rPr lang="en-US" dirty="0"/>
              <a:t>correlations obtained from the disease </a:t>
            </a:r>
            <a:r>
              <a:rPr lang="en-US" dirty="0" smtClean="0"/>
              <a:t/>
            </a:r>
            <a:br>
              <a:rPr lang="en-US" dirty="0" smtClean="0"/>
            </a:br>
            <a:r>
              <a:rPr lang="en-US" dirty="0" smtClean="0"/>
              <a:t>history </a:t>
            </a:r>
            <a:r>
              <a:rPr lang="en-US" dirty="0"/>
              <a:t>of more than 30 million patients</a:t>
            </a:r>
          </a:p>
        </p:txBody>
      </p:sp>
      <p:sp>
        <p:nvSpPr>
          <p:cNvPr id="4" name="TextBox 3"/>
          <p:cNvSpPr txBox="1"/>
          <p:nvPr/>
        </p:nvSpPr>
        <p:spPr>
          <a:xfrm>
            <a:off x="5025681" y="3344711"/>
            <a:ext cx="4293438" cy="2031325"/>
          </a:xfrm>
          <a:prstGeom prst="rect">
            <a:avLst/>
          </a:prstGeom>
          <a:noFill/>
        </p:spPr>
        <p:txBody>
          <a:bodyPr wrap="none" rtlCol="0">
            <a:spAutoFit/>
          </a:bodyPr>
          <a:lstStyle/>
          <a:p>
            <a:pPr marL="342900" indent="-342900">
              <a:buAutoNum type="arabicParenBoth"/>
            </a:pPr>
            <a:r>
              <a:rPr lang="en-US" dirty="0" smtClean="0"/>
              <a:t>patients </a:t>
            </a:r>
            <a:r>
              <a:rPr lang="en-US" dirty="0"/>
              <a:t>develop diseases close in </a:t>
            </a:r>
            <a:r>
              <a:rPr lang="en-US" dirty="0" smtClean="0"/>
              <a:t/>
            </a:r>
            <a:br>
              <a:rPr lang="en-US" dirty="0" smtClean="0"/>
            </a:br>
            <a:r>
              <a:rPr lang="en-US" dirty="0" smtClean="0"/>
              <a:t>the </a:t>
            </a:r>
            <a:r>
              <a:rPr lang="en-US" dirty="0"/>
              <a:t>network to those they already </a:t>
            </a:r>
            <a:r>
              <a:rPr lang="en-US" dirty="0" smtClean="0"/>
              <a:t>have </a:t>
            </a:r>
          </a:p>
          <a:p>
            <a:pPr marL="342900" indent="-342900">
              <a:buAutoNum type="arabicParenBoth"/>
            </a:pPr>
            <a:r>
              <a:rPr lang="en-US" dirty="0" smtClean="0"/>
              <a:t>the </a:t>
            </a:r>
            <a:r>
              <a:rPr lang="en-US" dirty="0"/>
              <a:t>progression of disease </a:t>
            </a:r>
            <a:r>
              <a:rPr lang="en-US" dirty="0" smtClean="0"/>
              <a:t>is </a:t>
            </a:r>
            <a:br>
              <a:rPr lang="en-US" dirty="0" smtClean="0"/>
            </a:br>
            <a:r>
              <a:rPr lang="en-US" dirty="0" smtClean="0"/>
              <a:t>different </a:t>
            </a:r>
            <a:r>
              <a:rPr lang="en-US" dirty="0"/>
              <a:t>for patients of </a:t>
            </a:r>
            <a:r>
              <a:rPr lang="en-US" dirty="0" smtClean="0"/>
              <a:t>different</a:t>
            </a:r>
            <a:br>
              <a:rPr lang="en-US" dirty="0" smtClean="0"/>
            </a:br>
            <a:r>
              <a:rPr lang="en-US" dirty="0" smtClean="0"/>
              <a:t> </a:t>
            </a:r>
            <a:r>
              <a:rPr lang="en-US" dirty="0"/>
              <a:t>genders and ethnicities; </a:t>
            </a:r>
            <a:endParaRPr lang="en-US" dirty="0" smtClean="0"/>
          </a:p>
          <a:p>
            <a:pPr marL="342900" indent="-342900">
              <a:buAutoNum type="arabicParenBoth"/>
            </a:pPr>
            <a:r>
              <a:rPr lang="en-US" dirty="0" smtClean="0"/>
              <a:t>patients </a:t>
            </a:r>
            <a:r>
              <a:rPr lang="en-US" dirty="0"/>
              <a:t>diagnosed with </a:t>
            </a:r>
            <a:r>
              <a:rPr lang="en-US" dirty="0" smtClean="0"/>
              <a:t>more </a:t>
            </a:r>
            <a:r>
              <a:rPr lang="en-US" dirty="0"/>
              <a:t>highly </a:t>
            </a:r>
            <a:r>
              <a:rPr lang="en-US" dirty="0" smtClean="0"/>
              <a:t/>
            </a:r>
            <a:br>
              <a:rPr lang="en-US" dirty="0" smtClean="0"/>
            </a:br>
            <a:r>
              <a:rPr lang="en-US" dirty="0" smtClean="0"/>
              <a:t>connected diseases tend to </a:t>
            </a:r>
            <a:r>
              <a:rPr lang="en-US" dirty="0"/>
              <a:t>die </a:t>
            </a:r>
            <a:r>
              <a:rPr lang="en-US" dirty="0" smtClean="0"/>
              <a:t>sooner</a:t>
            </a:r>
            <a:endParaRPr lang="en-US" dirty="0"/>
          </a:p>
        </p:txBody>
      </p:sp>
    </p:spTree>
    <p:extLst>
      <p:ext uri="{BB962C8B-B14F-4D97-AF65-F5344CB8AC3E}">
        <p14:creationId xmlns:p14="http://schemas.microsoft.com/office/powerpoint/2010/main" val="408346063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Ontologies</a:t>
            </a:r>
            <a:endParaRPr lang="en-US" dirty="0"/>
          </a:p>
        </p:txBody>
      </p:sp>
      <p:sp>
        <p:nvSpPr>
          <p:cNvPr id="3" name="Content Placeholder 2"/>
          <p:cNvSpPr>
            <a:spLocks noGrp="1"/>
          </p:cNvSpPr>
          <p:nvPr>
            <p:ph idx="1"/>
          </p:nvPr>
        </p:nvSpPr>
        <p:spPr>
          <a:xfrm>
            <a:off x="457201" y="1600200"/>
            <a:ext cx="3543300" cy="4525963"/>
          </a:xfrm>
        </p:spPr>
        <p:txBody>
          <a:bodyPr>
            <a:normAutofit fontScale="85000" lnSpcReduction="20000"/>
          </a:bodyPr>
          <a:lstStyle/>
          <a:p>
            <a:r>
              <a:rPr lang="en-US" dirty="0" smtClean="0"/>
              <a:t>Define a </a:t>
            </a:r>
            <a:r>
              <a:rPr lang="en-US" dirty="0" smtClean="0"/>
              <a:t>hierarchy </a:t>
            </a:r>
            <a:r>
              <a:rPr lang="en-US" dirty="0" smtClean="0"/>
              <a:t>among objects</a:t>
            </a:r>
          </a:p>
          <a:p>
            <a:endParaRPr lang="en-US" dirty="0"/>
          </a:p>
          <a:p>
            <a:r>
              <a:rPr lang="en-US" dirty="0" smtClean="0"/>
              <a:t>Gene Ontology (GO)</a:t>
            </a:r>
          </a:p>
          <a:p>
            <a:pPr lvl="1"/>
            <a:r>
              <a:rPr lang="en-US" dirty="0" smtClean="0"/>
              <a:t>Curated from scientific literature</a:t>
            </a:r>
          </a:p>
          <a:p>
            <a:pPr lvl="1"/>
            <a:endParaRPr lang="en-US" dirty="0"/>
          </a:p>
          <a:p>
            <a:r>
              <a:rPr lang="en-US" dirty="0" smtClean="0"/>
              <a:t>Other examples</a:t>
            </a:r>
          </a:p>
          <a:p>
            <a:pPr lvl="1"/>
            <a:r>
              <a:rPr lang="en-US" dirty="0" smtClean="0"/>
              <a:t>Disease – symptom relationships</a:t>
            </a:r>
          </a:p>
          <a:p>
            <a:pPr lvl="1"/>
            <a:r>
              <a:rPr lang="en-US" dirty="0" smtClean="0"/>
              <a:t>Organ – tissue – cell-type relationships</a:t>
            </a:r>
          </a:p>
        </p:txBody>
      </p:sp>
      <p:pic>
        <p:nvPicPr>
          <p:cNvPr id="4" name="Picture 3"/>
          <p:cNvPicPr>
            <a:picLocks noChangeAspect="1"/>
          </p:cNvPicPr>
          <p:nvPr/>
        </p:nvPicPr>
        <p:blipFill>
          <a:blip r:embed="rId2"/>
          <a:stretch>
            <a:fillRect/>
          </a:stretch>
        </p:blipFill>
        <p:spPr>
          <a:xfrm>
            <a:off x="3913334" y="1672163"/>
            <a:ext cx="5084989" cy="3542655"/>
          </a:xfrm>
          <a:prstGeom prst="rect">
            <a:avLst/>
          </a:prstGeom>
        </p:spPr>
      </p:pic>
    </p:spTree>
    <p:extLst>
      <p:ext uri="{BB962C8B-B14F-4D97-AF65-F5344CB8AC3E}">
        <p14:creationId xmlns:p14="http://schemas.microsoft.com/office/powerpoint/2010/main" val="1897457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302"/>
            <a:ext cx="8229600" cy="1143000"/>
          </a:xfrm>
        </p:spPr>
        <p:txBody>
          <a:bodyPr>
            <a:normAutofit fontScale="90000"/>
          </a:bodyPr>
          <a:lstStyle/>
          <a:p>
            <a:r>
              <a:rPr lang="en-US" dirty="0" smtClean="0"/>
              <a:t>Constructing Ontologies from High-throughput Data</a:t>
            </a:r>
            <a:endParaRPr lang="en-US" dirty="0"/>
          </a:p>
        </p:txBody>
      </p:sp>
      <p:pic>
        <p:nvPicPr>
          <p:cNvPr id="5" name="Picture 4"/>
          <p:cNvPicPr>
            <a:picLocks noChangeAspect="1"/>
          </p:cNvPicPr>
          <p:nvPr/>
        </p:nvPicPr>
        <p:blipFill>
          <a:blip r:embed="rId2"/>
          <a:stretch>
            <a:fillRect/>
          </a:stretch>
        </p:blipFill>
        <p:spPr>
          <a:xfrm>
            <a:off x="0" y="1532479"/>
            <a:ext cx="9144000" cy="5335611"/>
          </a:xfrm>
          <a:prstGeom prst="rect">
            <a:avLst/>
          </a:prstGeom>
        </p:spPr>
      </p:pic>
    </p:spTree>
    <p:extLst>
      <p:ext uri="{BB962C8B-B14F-4D97-AF65-F5344CB8AC3E}">
        <p14:creationId xmlns:p14="http://schemas.microsoft.com/office/powerpoint/2010/main" val="35291430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802467" cy="1143000"/>
          </a:xfrm>
        </p:spPr>
        <p:txBody>
          <a:bodyPr>
            <a:normAutofit fontScale="90000"/>
          </a:bodyPr>
          <a:lstStyle/>
          <a:p>
            <a:r>
              <a:rPr lang="en-US" dirty="0" smtClean="0"/>
              <a:t>NEXO for Yeast</a:t>
            </a:r>
            <a:endParaRPr lang="en-US" dirty="0"/>
          </a:p>
        </p:txBody>
      </p:sp>
      <p:pic>
        <p:nvPicPr>
          <p:cNvPr id="4" name="Picture 3"/>
          <p:cNvPicPr>
            <a:picLocks noChangeAspect="1"/>
          </p:cNvPicPr>
          <p:nvPr/>
        </p:nvPicPr>
        <p:blipFill>
          <a:blip r:embed="rId2"/>
          <a:stretch>
            <a:fillRect/>
          </a:stretch>
        </p:blipFill>
        <p:spPr>
          <a:xfrm>
            <a:off x="3579962" y="0"/>
            <a:ext cx="5564038" cy="6858000"/>
          </a:xfrm>
          <a:prstGeom prst="rect">
            <a:avLst/>
          </a:prstGeom>
        </p:spPr>
      </p:pic>
      <p:sp>
        <p:nvSpPr>
          <p:cNvPr id="5" name="TextBox 4"/>
          <p:cNvSpPr txBox="1"/>
          <p:nvPr/>
        </p:nvSpPr>
        <p:spPr>
          <a:xfrm>
            <a:off x="324669" y="6349997"/>
            <a:ext cx="2892664" cy="369332"/>
          </a:xfrm>
          <a:prstGeom prst="rect">
            <a:avLst/>
          </a:prstGeom>
          <a:noFill/>
        </p:spPr>
        <p:txBody>
          <a:bodyPr wrap="none" rtlCol="0">
            <a:spAutoFit/>
          </a:bodyPr>
          <a:lstStyle/>
          <a:p>
            <a:r>
              <a:rPr lang="en-US" dirty="0" smtClean="0"/>
              <a:t>Nature Biotechnology (2013)</a:t>
            </a:r>
            <a:endParaRPr lang="en-US" dirty="0"/>
          </a:p>
        </p:txBody>
      </p:sp>
    </p:spTree>
    <p:extLst>
      <p:ext uri="{BB962C8B-B14F-4D97-AF65-F5344CB8AC3E}">
        <p14:creationId xmlns:p14="http://schemas.microsoft.com/office/powerpoint/2010/main" val="30659766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Sources for Biological Network Data</a:t>
            </a:r>
            <a:endParaRPr lang="en-US" dirty="0"/>
          </a:p>
        </p:txBody>
      </p:sp>
      <p:sp>
        <p:nvSpPr>
          <p:cNvPr id="3" name="Content Placeholder 2"/>
          <p:cNvSpPr>
            <a:spLocks noGrp="1"/>
          </p:cNvSpPr>
          <p:nvPr>
            <p:ph sz="half" idx="1"/>
          </p:nvPr>
        </p:nvSpPr>
        <p:spPr/>
        <p:txBody>
          <a:bodyPr>
            <a:normAutofit fontScale="92500"/>
          </a:bodyPr>
          <a:lstStyle/>
          <a:p>
            <a:r>
              <a:rPr lang="en-US" dirty="0" smtClean="0"/>
              <a:t>Literature</a:t>
            </a:r>
          </a:p>
          <a:p>
            <a:r>
              <a:rPr lang="en-US" dirty="0" smtClean="0"/>
              <a:t>Interaction databases</a:t>
            </a:r>
          </a:p>
          <a:p>
            <a:pPr lvl="1"/>
            <a:r>
              <a:rPr lang="en-US" dirty="0" smtClean="0"/>
              <a:t>STRING</a:t>
            </a:r>
          </a:p>
          <a:p>
            <a:pPr lvl="1"/>
            <a:r>
              <a:rPr lang="en-US" dirty="0" smtClean="0"/>
              <a:t>MINT</a:t>
            </a:r>
          </a:p>
          <a:p>
            <a:pPr lvl="1"/>
            <a:r>
              <a:rPr lang="en-US" dirty="0" smtClean="0"/>
              <a:t>HPRD</a:t>
            </a:r>
          </a:p>
          <a:p>
            <a:pPr lvl="1"/>
            <a:r>
              <a:rPr lang="en-US" dirty="0" smtClean="0"/>
              <a:t>MIPS</a:t>
            </a:r>
          </a:p>
          <a:p>
            <a:pPr lvl="1"/>
            <a:r>
              <a:rPr lang="en-US" dirty="0" smtClean="0"/>
              <a:t>BIND</a:t>
            </a:r>
          </a:p>
          <a:p>
            <a:pPr lvl="1"/>
            <a:r>
              <a:rPr lang="en-US" dirty="0" smtClean="0"/>
              <a:t>GRID</a:t>
            </a:r>
          </a:p>
          <a:p>
            <a:pPr lvl="1"/>
            <a:r>
              <a:rPr lang="en-US" dirty="0" smtClean="0"/>
              <a:t>DIP</a:t>
            </a:r>
          </a:p>
          <a:p>
            <a:pPr lvl="1"/>
            <a:r>
              <a:rPr lang="en-US" dirty="0" err="1" smtClean="0"/>
              <a:t>HumanNet</a:t>
            </a:r>
            <a:r>
              <a:rPr lang="en-US" dirty="0" smtClean="0"/>
              <a:t> / </a:t>
            </a:r>
            <a:r>
              <a:rPr lang="en-US" dirty="0" err="1" smtClean="0"/>
              <a:t>YeastNet</a:t>
            </a:r>
            <a:endParaRPr lang="en-US" dirty="0" smtClean="0"/>
          </a:p>
        </p:txBody>
      </p:sp>
      <p:sp>
        <p:nvSpPr>
          <p:cNvPr id="4" name="Content Placeholder 3"/>
          <p:cNvSpPr>
            <a:spLocks noGrp="1"/>
          </p:cNvSpPr>
          <p:nvPr>
            <p:ph sz="half" idx="2"/>
          </p:nvPr>
        </p:nvSpPr>
        <p:spPr>
          <a:xfrm>
            <a:off x="4648200" y="1600200"/>
            <a:ext cx="4038600" cy="4750439"/>
          </a:xfrm>
        </p:spPr>
        <p:txBody>
          <a:bodyPr>
            <a:normAutofit fontScale="92500"/>
          </a:bodyPr>
          <a:lstStyle/>
          <a:p>
            <a:r>
              <a:rPr lang="en-US" dirty="0" smtClean="0"/>
              <a:t>Pathway Databases</a:t>
            </a:r>
          </a:p>
          <a:p>
            <a:pPr lvl="1"/>
            <a:r>
              <a:rPr lang="en-US" dirty="0" smtClean="0"/>
              <a:t>Pathway Commons</a:t>
            </a:r>
          </a:p>
          <a:p>
            <a:pPr lvl="1"/>
            <a:r>
              <a:rPr lang="en-US" dirty="0" err="1" smtClean="0"/>
              <a:t>Biogrid</a:t>
            </a:r>
            <a:endParaRPr lang="en-US" dirty="0" smtClean="0"/>
          </a:p>
          <a:p>
            <a:pPr lvl="1"/>
            <a:r>
              <a:rPr lang="en-US" dirty="0" smtClean="0"/>
              <a:t>NCBI PID</a:t>
            </a:r>
          </a:p>
          <a:p>
            <a:pPr lvl="1"/>
            <a:r>
              <a:rPr lang="en-US" dirty="0" err="1" smtClean="0"/>
              <a:t>Reactome</a:t>
            </a:r>
            <a:endParaRPr lang="en-US" dirty="0" smtClean="0"/>
          </a:p>
          <a:p>
            <a:pPr lvl="1"/>
            <a:r>
              <a:rPr lang="en-US" dirty="0" smtClean="0"/>
              <a:t>Gene Ontology</a:t>
            </a:r>
          </a:p>
          <a:p>
            <a:pPr marL="0" indent="0">
              <a:buNone/>
            </a:pPr>
            <a:endParaRPr lang="en-US" dirty="0"/>
          </a:p>
          <a:p>
            <a:r>
              <a:rPr lang="en-US" dirty="0" smtClean="0"/>
              <a:t>High-throughput experiments</a:t>
            </a:r>
          </a:p>
          <a:p>
            <a:pPr lvl="1"/>
            <a:r>
              <a:rPr lang="en-US" dirty="0" smtClean="0"/>
              <a:t>Y2H – binary interactions</a:t>
            </a:r>
          </a:p>
          <a:p>
            <a:pPr lvl="1"/>
            <a:r>
              <a:rPr lang="en-US" dirty="0" smtClean="0"/>
              <a:t>APMS – protein complexes</a:t>
            </a:r>
          </a:p>
          <a:p>
            <a:endParaRPr lang="en-US" dirty="0"/>
          </a:p>
        </p:txBody>
      </p:sp>
    </p:spTree>
    <p:extLst>
      <p:ext uri="{BB962C8B-B14F-4D97-AF65-F5344CB8AC3E}">
        <p14:creationId xmlns:p14="http://schemas.microsoft.com/office/powerpoint/2010/main" val="271137653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 in Biological Network Analysis</a:t>
            </a:r>
            <a:endParaRPr lang="en-US" dirty="0"/>
          </a:p>
        </p:txBody>
      </p:sp>
      <p:sp>
        <p:nvSpPr>
          <p:cNvPr id="3" name="Content Placeholder 2"/>
          <p:cNvSpPr>
            <a:spLocks noGrp="1"/>
          </p:cNvSpPr>
          <p:nvPr>
            <p:ph idx="1"/>
          </p:nvPr>
        </p:nvSpPr>
        <p:spPr>
          <a:xfrm>
            <a:off x="457200" y="1600200"/>
            <a:ext cx="8229600" cy="4805662"/>
          </a:xfrm>
        </p:spPr>
        <p:txBody>
          <a:bodyPr>
            <a:normAutofit fontScale="92500" lnSpcReduction="20000"/>
          </a:bodyPr>
          <a:lstStyle/>
          <a:p>
            <a:r>
              <a:rPr lang="en-US" dirty="0" smtClean="0"/>
              <a:t>Incomplete data</a:t>
            </a:r>
          </a:p>
          <a:p>
            <a:pPr lvl="1"/>
            <a:r>
              <a:rPr lang="en-US" dirty="0" smtClean="0"/>
              <a:t>We don’t have the tools to exhaustively measure the </a:t>
            </a:r>
            <a:r>
              <a:rPr lang="en-US" dirty="0" err="1" smtClean="0"/>
              <a:t>interactome</a:t>
            </a:r>
            <a:endParaRPr lang="en-US" dirty="0" smtClean="0"/>
          </a:p>
          <a:p>
            <a:pPr lvl="1"/>
            <a:endParaRPr lang="en-US" dirty="0"/>
          </a:p>
          <a:p>
            <a:r>
              <a:rPr lang="en-US" dirty="0" smtClean="0"/>
              <a:t>Static representation of a dynamic system</a:t>
            </a:r>
          </a:p>
          <a:p>
            <a:endParaRPr lang="en-US" dirty="0"/>
          </a:p>
          <a:p>
            <a:r>
              <a:rPr lang="en-US" dirty="0" smtClean="0"/>
              <a:t>Even static representation may differ between environments</a:t>
            </a:r>
          </a:p>
          <a:p>
            <a:endParaRPr lang="en-US" dirty="0"/>
          </a:p>
          <a:p>
            <a:r>
              <a:rPr lang="en-US" dirty="0" smtClean="0"/>
              <a:t>Biases inherent in how network was constructed</a:t>
            </a:r>
          </a:p>
          <a:p>
            <a:pPr lvl="1"/>
            <a:r>
              <a:rPr lang="en-US" dirty="0" smtClean="0"/>
              <a:t>More studied proteins tend to have more interactions</a:t>
            </a:r>
          </a:p>
          <a:p>
            <a:pPr marL="0" indent="0">
              <a:buNone/>
            </a:pPr>
            <a:endParaRPr lang="en-US" dirty="0"/>
          </a:p>
        </p:txBody>
      </p:sp>
    </p:spTree>
    <p:extLst>
      <p:ext uri="{BB962C8B-B14F-4D97-AF65-F5344CB8AC3E}">
        <p14:creationId xmlns:p14="http://schemas.microsoft.com/office/powerpoint/2010/main" val="7045008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Networks?</a:t>
            </a:r>
            <a:endParaRPr lang="en-US" dirty="0"/>
          </a:p>
        </p:txBody>
      </p:sp>
      <p:sp>
        <p:nvSpPr>
          <p:cNvPr id="3" name="Content Placeholder 2"/>
          <p:cNvSpPr>
            <a:spLocks noGrp="1"/>
          </p:cNvSpPr>
          <p:nvPr>
            <p:ph idx="1"/>
          </p:nvPr>
        </p:nvSpPr>
        <p:spPr>
          <a:xfrm>
            <a:off x="279685" y="1600200"/>
            <a:ext cx="8229600" cy="4525963"/>
          </a:xfrm>
        </p:spPr>
        <p:txBody>
          <a:bodyPr>
            <a:normAutofit fontScale="92500" lnSpcReduction="20000"/>
          </a:bodyPr>
          <a:lstStyle/>
          <a:p>
            <a:r>
              <a:rPr lang="en-US" dirty="0" smtClean="0"/>
              <a:t>Reductionist Biology</a:t>
            </a:r>
          </a:p>
          <a:p>
            <a:pPr lvl="1"/>
            <a:r>
              <a:rPr lang="en-US" dirty="0" smtClean="0"/>
              <a:t>Parts list</a:t>
            </a:r>
          </a:p>
          <a:p>
            <a:pPr lvl="1"/>
            <a:r>
              <a:rPr lang="en-US" dirty="0" smtClean="0"/>
              <a:t>Study each part individually</a:t>
            </a:r>
          </a:p>
          <a:p>
            <a:pPr lvl="1"/>
            <a:endParaRPr lang="en-US" dirty="0" smtClean="0"/>
          </a:p>
          <a:p>
            <a:r>
              <a:rPr lang="en-US" dirty="0" smtClean="0"/>
              <a:t>Systems biology</a:t>
            </a:r>
          </a:p>
          <a:p>
            <a:pPr lvl="1"/>
            <a:r>
              <a:rPr lang="en-US" dirty="0" smtClean="0"/>
              <a:t>Study behavior of the system</a:t>
            </a:r>
          </a:p>
          <a:p>
            <a:pPr lvl="1"/>
            <a:r>
              <a:rPr lang="en-US" dirty="0" smtClean="0"/>
              <a:t>Behavior arises from interactions</a:t>
            </a:r>
            <a:br>
              <a:rPr lang="en-US" dirty="0" smtClean="0"/>
            </a:br>
            <a:r>
              <a:rPr lang="en-US" dirty="0" smtClean="0"/>
              <a:t>among components</a:t>
            </a:r>
          </a:p>
          <a:p>
            <a:pPr lvl="1"/>
            <a:endParaRPr lang="en-US" dirty="0"/>
          </a:p>
          <a:p>
            <a:r>
              <a:rPr lang="en-US" dirty="0" smtClean="0"/>
              <a:t>Networks capture interactions </a:t>
            </a:r>
          </a:p>
          <a:p>
            <a:pPr lvl="1"/>
            <a:r>
              <a:rPr lang="en-US" dirty="0" smtClean="0"/>
              <a:t>Better for studying complex behaviors of systems</a:t>
            </a:r>
          </a:p>
          <a:p>
            <a:endParaRPr lang="en-US" dirty="0"/>
          </a:p>
        </p:txBody>
      </p:sp>
      <p:pic>
        <p:nvPicPr>
          <p:cNvPr id="4" name="Picture 3"/>
          <p:cNvPicPr>
            <a:picLocks noChangeAspect="1"/>
          </p:cNvPicPr>
          <p:nvPr/>
        </p:nvPicPr>
        <p:blipFill rotWithShape="1">
          <a:blip r:embed="rId3"/>
          <a:srcRect t="19930" b="14251"/>
          <a:stretch/>
        </p:blipFill>
        <p:spPr>
          <a:xfrm>
            <a:off x="5025376" y="1349363"/>
            <a:ext cx="4104969" cy="1788747"/>
          </a:xfrm>
          <a:prstGeom prst="rect">
            <a:avLst/>
          </a:prstGeom>
        </p:spPr>
      </p:pic>
      <p:pic>
        <p:nvPicPr>
          <p:cNvPr id="6" name="Picture 5"/>
          <p:cNvPicPr>
            <a:picLocks noChangeAspect="1"/>
          </p:cNvPicPr>
          <p:nvPr/>
        </p:nvPicPr>
        <p:blipFill>
          <a:blip r:embed="rId4"/>
          <a:stretch>
            <a:fillRect/>
          </a:stretch>
        </p:blipFill>
        <p:spPr>
          <a:xfrm>
            <a:off x="5994719" y="3364040"/>
            <a:ext cx="2904832" cy="1828155"/>
          </a:xfrm>
          <a:prstGeom prst="rect">
            <a:avLst/>
          </a:prstGeom>
        </p:spPr>
      </p:pic>
    </p:spTree>
    <p:extLst>
      <p:ext uri="{BB962C8B-B14F-4D97-AF65-F5344CB8AC3E}">
        <p14:creationId xmlns:p14="http://schemas.microsoft.com/office/powerpoint/2010/main" val="555441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4638"/>
            <a:ext cx="8229600" cy="1143000"/>
          </a:xfrm>
        </p:spPr>
        <p:txBody>
          <a:bodyPr>
            <a:normAutofit/>
          </a:bodyPr>
          <a:lstStyle/>
          <a:p>
            <a:r>
              <a:rPr lang="en-US" dirty="0" smtClean="0"/>
              <a:t>Break</a:t>
            </a:r>
            <a:endParaRPr lang="en-US" dirty="0"/>
          </a:p>
        </p:txBody>
      </p:sp>
    </p:spTree>
    <p:extLst>
      <p:ext uri="{BB962C8B-B14F-4D97-AF65-F5344CB8AC3E}">
        <p14:creationId xmlns:p14="http://schemas.microsoft.com/office/powerpoint/2010/main" val="37405558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and Variant Analysis</a:t>
            </a:r>
            <a:endParaRPr lang="en-US" dirty="0"/>
          </a:p>
        </p:txBody>
      </p:sp>
      <p:sp>
        <p:nvSpPr>
          <p:cNvPr id="3" name="Content Placeholder 2"/>
          <p:cNvSpPr>
            <a:spLocks noGrp="1"/>
          </p:cNvSpPr>
          <p:nvPr>
            <p:ph idx="1"/>
          </p:nvPr>
        </p:nvSpPr>
        <p:spPr/>
        <p:txBody>
          <a:bodyPr>
            <a:normAutofit/>
          </a:bodyPr>
          <a:lstStyle/>
          <a:p>
            <a:r>
              <a:rPr lang="en-US" dirty="0"/>
              <a:t>Network perturbation </a:t>
            </a:r>
            <a:r>
              <a:rPr lang="en-US" dirty="0" smtClean="0"/>
              <a:t>modeling</a:t>
            </a:r>
            <a:endParaRPr lang="en-US" dirty="0" smtClean="0"/>
          </a:p>
          <a:p>
            <a:endParaRPr lang="en-US" dirty="0"/>
          </a:p>
          <a:p>
            <a:r>
              <a:rPr lang="en-US" dirty="0" smtClean="0"/>
              <a:t>Network-based stratification</a:t>
            </a:r>
          </a:p>
          <a:p>
            <a:pPr marL="0" indent="0">
              <a:buNone/>
            </a:pPr>
            <a:endParaRPr lang="en-US" dirty="0"/>
          </a:p>
        </p:txBody>
      </p:sp>
    </p:spTree>
    <p:extLst>
      <p:ext uri="{BB962C8B-B14F-4D97-AF65-F5344CB8AC3E}">
        <p14:creationId xmlns:p14="http://schemas.microsoft.com/office/powerpoint/2010/main" val="17561369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2"/>
            <a:ext cx="8229600" cy="1143000"/>
          </a:xfrm>
        </p:spPr>
        <p:txBody>
          <a:bodyPr/>
          <a:lstStyle/>
          <a:p>
            <a:r>
              <a:rPr lang="en-US" dirty="0" smtClean="0"/>
              <a:t>Network Perturbations</a:t>
            </a:r>
            <a:endParaRPr lang="en-US" dirty="0"/>
          </a:p>
        </p:txBody>
      </p:sp>
      <p:sp>
        <p:nvSpPr>
          <p:cNvPr id="3" name="Content Placeholder 2"/>
          <p:cNvSpPr>
            <a:spLocks noGrp="1"/>
          </p:cNvSpPr>
          <p:nvPr>
            <p:ph idx="1"/>
          </p:nvPr>
        </p:nvSpPr>
        <p:spPr>
          <a:xfrm>
            <a:off x="457200" y="1417638"/>
            <a:ext cx="8229600" cy="5150309"/>
          </a:xfrm>
        </p:spPr>
        <p:txBody>
          <a:bodyPr>
            <a:normAutofit/>
          </a:bodyPr>
          <a:lstStyle/>
          <a:p>
            <a:r>
              <a:rPr lang="en-US" dirty="0" smtClean="0"/>
              <a:t>Experimental</a:t>
            </a:r>
          </a:p>
          <a:p>
            <a:pPr lvl="1"/>
            <a:r>
              <a:rPr lang="en-US" dirty="0" smtClean="0"/>
              <a:t>Measure gene expression in the presence and absence of a perturbation</a:t>
            </a:r>
          </a:p>
          <a:p>
            <a:pPr lvl="1"/>
            <a:r>
              <a:rPr lang="en-US" dirty="0" smtClean="0"/>
              <a:t>Generate a difference network</a:t>
            </a:r>
          </a:p>
          <a:p>
            <a:pPr lvl="1"/>
            <a:endParaRPr lang="en-US" dirty="0"/>
          </a:p>
          <a:p>
            <a:r>
              <a:rPr lang="en-US" dirty="0" smtClean="0"/>
              <a:t>Computational</a:t>
            </a:r>
          </a:p>
          <a:p>
            <a:pPr lvl="1"/>
            <a:r>
              <a:rPr lang="en-US" dirty="0" smtClean="0"/>
              <a:t>Use structurally resolved networks to analyze mutations</a:t>
            </a:r>
          </a:p>
          <a:p>
            <a:pPr lvl="1"/>
            <a:r>
              <a:rPr lang="en-US" dirty="0" smtClean="0"/>
              <a:t>“</a:t>
            </a:r>
            <a:r>
              <a:rPr lang="en-US" dirty="0" err="1" smtClean="0"/>
              <a:t>edgetics</a:t>
            </a:r>
            <a:r>
              <a:rPr lang="en-US" dirty="0" smtClean="0"/>
              <a:t>”</a:t>
            </a:r>
            <a:endParaRPr lang="en-US" dirty="0"/>
          </a:p>
        </p:txBody>
      </p:sp>
    </p:spTree>
    <p:extLst>
      <p:ext uri="{BB962C8B-B14F-4D97-AF65-F5344CB8AC3E}">
        <p14:creationId xmlns:p14="http://schemas.microsoft.com/office/powerpoint/2010/main" val="295692588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8867" y="5455334"/>
            <a:ext cx="8461496" cy="646331"/>
          </a:xfrm>
          <a:prstGeom prst="rect">
            <a:avLst/>
          </a:prstGeom>
          <a:solidFill>
            <a:schemeClr val="accent6">
              <a:lumMod val="60000"/>
              <a:lumOff val="4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0638"/>
            <a:ext cx="8229600" cy="1143000"/>
          </a:xfrm>
        </p:spPr>
        <p:txBody>
          <a:bodyPr/>
          <a:lstStyle/>
          <a:p>
            <a:r>
              <a:rPr lang="en-US" dirty="0" smtClean="0"/>
              <a:t>Cancer</a:t>
            </a:r>
            <a:endParaRPr lang="en-US" dirty="0"/>
          </a:p>
        </p:txBody>
      </p:sp>
      <p:sp>
        <p:nvSpPr>
          <p:cNvPr id="4" name="Slide Number Placeholder 3"/>
          <p:cNvSpPr>
            <a:spLocks noGrp="1"/>
          </p:cNvSpPr>
          <p:nvPr>
            <p:ph type="sldNum" sz="quarter" idx="12"/>
          </p:nvPr>
        </p:nvSpPr>
        <p:spPr/>
        <p:txBody>
          <a:bodyPr/>
          <a:lstStyle/>
          <a:p>
            <a:fld id="{462C97DA-1CCC-CC42-BF26-E4E7A0F84DE2}" type="slidenum">
              <a:rPr lang="en-US" smtClean="0"/>
              <a:pPr/>
              <a:t>43</a:t>
            </a:fld>
            <a:endParaRPr lang="en-US"/>
          </a:p>
        </p:txBody>
      </p:sp>
      <p:pic>
        <p:nvPicPr>
          <p:cNvPr id="5" name="Picture 4"/>
          <p:cNvPicPr>
            <a:picLocks noChangeAspect="1"/>
          </p:cNvPicPr>
          <p:nvPr/>
        </p:nvPicPr>
        <p:blipFill>
          <a:blip r:embed="rId3"/>
          <a:stretch>
            <a:fillRect/>
          </a:stretch>
        </p:blipFill>
        <p:spPr>
          <a:xfrm>
            <a:off x="566566" y="2004356"/>
            <a:ext cx="3357734" cy="2635821"/>
          </a:xfrm>
          <a:prstGeom prst="rect">
            <a:avLst/>
          </a:prstGeom>
        </p:spPr>
      </p:pic>
      <p:pic>
        <p:nvPicPr>
          <p:cNvPr id="6" name="Picture 5"/>
          <p:cNvPicPr>
            <a:picLocks noChangeAspect="1"/>
          </p:cNvPicPr>
          <p:nvPr/>
        </p:nvPicPr>
        <p:blipFill>
          <a:blip r:embed="rId4"/>
          <a:stretch>
            <a:fillRect/>
          </a:stretch>
        </p:blipFill>
        <p:spPr>
          <a:xfrm>
            <a:off x="4521200" y="2004356"/>
            <a:ext cx="4471779" cy="3034422"/>
          </a:xfrm>
          <a:prstGeom prst="rect">
            <a:avLst/>
          </a:prstGeom>
        </p:spPr>
      </p:pic>
      <p:sp>
        <p:nvSpPr>
          <p:cNvPr id="7" name="TextBox 6"/>
          <p:cNvSpPr txBox="1"/>
          <p:nvPr/>
        </p:nvSpPr>
        <p:spPr>
          <a:xfrm>
            <a:off x="2885960" y="3441697"/>
            <a:ext cx="1038340" cy="369332"/>
          </a:xfrm>
          <a:prstGeom prst="rect">
            <a:avLst/>
          </a:prstGeom>
          <a:noFill/>
        </p:spPr>
        <p:txBody>
          <a:bodyPr wrap="none" rtlCol="0">
            <a:spAutoFit/>
          </a:bodyPr>
          <a:lstStyle/>
          <a:p>
            <a:r>
              <a:rPr lang="en-US" dirty="0" smtClean="0"/>
              <a:t>Cell Birth</a:t>
            </a:r>
            <a:endParaRPr lang="en-US" dirty="0"/>
          </a:p>
        </p:txBody>
      </p:sp>
      <p:sp>
        <p:nvSpPr>
          <p:cNvPr id="8" name="TextBox 7"/>
          <p:cNvSpPr txBox="1"/>
          <p:nvPr/>
        </p:nvSpPr>
        <p:spPr>
          <a:xfrm>
            <a:off x="566566" y="3441697"/>
            <a:ext cx="1146768" cy="369332"/>
          </a:xfrm>
          <a:prstGeom prst="rect">
            <a:avLst/>
          </a:prstGeom>
          <a:noFill/>
        </p:spPr>
        <p:txBody>
          <a:bodyPr wrap="none" rtlCol="0">
            <a:spAutoFit/>
          </a:bodyPr>
          <a:lstStyle/>
          <a:p>
            <a:r>
              <a:rPr lang="en-US" dirty="0" smtClean="0"/>
              <a:t>Cell Death</a:t>
            </a:r>
            <a:endParaRPr lang="en-US" dirty="0"/>
          </a:p>
        </p:txBody>
      </p:sp>
      <p:sp>
        <p:nvSpPr>
          <p:cNvPr id="9" name="TextBox 8"/>
          <p:cNvSpPr txBox="1"/>
          <p:nvPr/>
        </p:nvSpPr>
        <p:spPr>
          <a:xfrm>
            <a:off x="5125866" y="3186665"/>
            <a:ext cx="1146768" cy="369332"/>
          </a:xfrm>
          <a:prstGeom prst="rect">
            <a:avLst/>
          </a:prstGeom>
          <a:noFill/>
        </p:spPr>
        <p:txBody>
          <a:bodyPr wrap="none" rtlCol="0">
            <a:spAutoFit/>
          </a:bodyPr>
          <a:lstStyle/>
          <a:p>
            <a:r>
              <a:rPr lang="en-US" dirty="0" smtClean="0"/>
              <a:t>Cell Death</a:t>
            </a:r>
            <a:endParaRPr lang="en-US" dirty="0"/>
          </a:p>
        </p:txBody>
      </p:sp>
      <p:sp>
        <p:nvSpPr>
          <p:cNvPr id="10" name="TextBox 9"/>
          <p:cNvSpPr txBox="1"/>
          <p:nvPr/>
        </p:nvSpPr>
        <p:spPr>
          <a:xfrm>
            <a:off x="7254760" y="3861829"/>
            <a:ext cx="1038340" cy="369332"/>
          </a:xfrm>
          <a:prstGeom prst="rect">
            <a:avLst/>
          </a:prstGeom>
          <a:noFill/>
        </p:spPr>
        <p:txBody>
          <a:bodyPr wrap="none" rtlCol="0">
            <a:spAutoFit/>
          </a:bodyPr>
          <a:lstStyle/>
          <a:p>
            <a:r>
              <a:rPr lang="en-US" dirty="0" smtClean="0"/>
              <a:t>Cell Birth</a:t>
            </a:r>
            <a:endParaRPr lang="en-US" dirty="0"/>
          </a:p>
        </p:txBody>
      </p:sp>
      <p:sp>
        <p:nvSpPr>
          <p:cNvPr id="11" name="TextBox 10"/>
          <p:cNvSpPr txBox="1"/>
          <p:nvPr/>
        </p:nvSpPr>
        <p:spPr>
          <a:xfrm>
            <a:off x="1194878" y="1197125"/>
            <a:ext cx="2083023" cy="461665"/>
          </a:xfrm>
          <a:prstGeom prst="rect">
            <a:avLst/>
          </a:prstGeom>
          <a:noFill/>
        </p:spPr>
        <p:txBody>
          <a:bodyPr wrap="none" rtlCol="0">
            <a:spAutoFit/>
          </a:bodyPr>
          <a:lstStyle/>
          <a:p>
            <a:r>
              <a:rPr lang="en-US" sz="2400" u="sng" dirty="0" smtClean="0"/>
              <a:t>Normal Tissues</a:t>
            </a:r>
            <a:endParaRPr lang="en-US" sz="2400" u="sng" dirty="0"/>
          </a:p>
        </p:txBody>
      </p:sp>
      <p:sp>
        <p:nvSpPr>
          <p:cNvPr id="12" name="TextBox 11"/>
          <p:cNvSpPr txBox="1"/>
          <p:nvPr/>
        </p:nvSpPr>
        <p:spPr>
          <a:xfrm>
            <a:off x="6164731" y="1185303"/>
            <a:ext cx="1132191" cy="461665"/>
          </a:xfrm>
          <a:prstGeom prst="rect">
            <a:avLst/>
          </a:prstGeom>
          <a:noFill/>
        </p:spPr>
        <p:txBody>
          <a:bodyPr wrap="none" rtlCol="0">
            <a:spAutoFit/>
          </a:bodyPr>
          <a:lstStyle/>
          <a:p>
            <a:r>
              <a:rPr lang="en-US" sz="2400" u="sng" dirty="0" smtClean="0"/>
              <a:t>Tumors</a:t>
            </a:r>
            <a:endParaRPr lang="en-US" sz="2400" u="sng" dirty="0"/>
          </a:p>
        </p:txBody>
      </p:sp>
      <p:sp>
        <p:nvSpPr>
          <p:cNvPr id="13" name="TextBox 12"/>
          <p:cNvSpPr txBox="1"/>
          <p:nvPr/>
        </p:nvSpPr>
        <p:spPr>
          <a:xfrm>
            <a:off x="601513" y="5455334"/>
            <a:ext cx="8136212" cy="646331"/>
          </a:xfrm>
          <a:prstGeom prst="rect">
            <a:avLst/>
          </a:prstGeom>
          <a:noFill/>
        </p:spPr>
        <p:txBody>
          <a:bodyPr wrap="none" rtlCol="0">
            <a:spAutoFit/>
          </a:bodyPr>
          <a:lstStyle/>
          <a:p>
            <a:pPr algn="ctr"/>
            <a:r>
              <a:rPr lang="en-US" dirty="0" smtClean="0"/>
              <a:t>Accumulating genetic and epigenetic changes result in cancer by altering the balance </a:t>
            </a:r>
            <a:br>
              <a:rPr lang="en-US" dirty="0" smtClean="0"/>
            </a:br>
            <a:r>
              <a:rPr lang="en-US" dirty="0" smtClean="0"/>
              <a:t>between cell birth and cell death.</a:t>
            </a:r>
          </a:p>
        </p:txBody>
      </p:sp>
    </p:spTree>
    <p:extLst>
      <p:ext uri="{BB962C8B-B14F-4D97-AF65-F5344CB8AC3E}">
        <p14:creationId xmlns:p14="http://schemas.microsoft.com/office/powerpoint/2010/main" val="38635010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06916" y="1524000"/>
            <a:ext cx="8369300" cy="965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406916" y="2574925"/>
            <a:ext cx="8369300" cy="965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06400" y="5702300"/>
            <a:ext cx="8369300" cy="9398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06400" y="4676775"/>
            <a:ext cx="8369300" cy="9398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406400" y="3625850"/>
            <a:ext cx="8369300" cy="965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73038"/>
            <a:ext cx="8229600" cy="1143000"/>
          </a:xfrm>
        </p:spPr>
        <p:txBody>
          <a:bodyPr>
            <a:normAutofit fontScale="90000"/>
          </a:bodyPr>
          <a:lstStyle/>
          <a:p>
            <a:r>
              <a:rPr lang="en-US" dirty="0" smtClean="0"/>
              <a:t>Detecting genetic </a:t>
            </a:r>
            <a:r>
              <a:rPr lang="en-US" dirty="0"/>
              <a:t>c</a:t>
            </a:r>
            <a:r>
              <a:rPr lang="en-US" dirty="0" smtClean="0"/>
              <a:t>hanges in tumors with DNA sequencing </a:t>
            </a:r>
            <a:endParaRPr lang="en-US" dirty="0"/>
          </a:p>
        </p:txBody>
      </p:sp>
      <p:sp>
        <p:nvSpPr>
          <p:cNvPr id="4" name="Slide Number Placeholder 3"/>
          <p:cNvSpPr>
            <a:spLocks noGrp="1"/>
          </p:cNvSpPr>
          <p:nvPr>
            <p:ph type="sldNum" sz="quarter" idx="12"/>
          </p:nvPr>
        </p:nvSpPr>
        <p:spPr/>
        <p:txBody>
          <a:bodyPr/>
          <a:lstStyle/>
          <a:p>
            <a:fld id="{462C97DA-1CCC-CC42-BF26-E4E7A0F84DE2}" type="slidenum">
              <a:rPr lang="en-US" smtClean="0"/>
              <a:pPr/>
              <a:t>44</a:t>
            </a:fld>
            <a:endParaRPr lang="en-US"/>
          </a:p>
        </p:txBody>
      </p:sp>
      <p:sp>
        <p:nvSpPr>
          <p:cNvPr id="6" name="Rounded Rectangle 5"/>
          <p:cNvSpPr/>
          <p:nvPr/>
        </p:nvSpPr>
        <p:spPr>
          <a:xfrm>
            <a:off x="1320800" y="17145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Tumor DNA</a:t>
            </a:r>
            <a:endParaRPr lang="en-US" dirty="0"/>
          </a:p>
        </p:txBody>
      </p:sp>
      <p:sp>
        <p:nvSpPr>
          <p:cNvPr id="7" name="Rounded Rectangle 6"/>
          <p:cNvSpPr/>
          <p:nvPr/>
        </p:nvSpPr>
        <p:spPr>
          <a:xfrm>
            <a:off x="5194300" y="17145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Normal DNA</a:t>
            </a:r>
            <a:endParaRPr lang="en-US" dirty="0"/>
          </a:p>
        </p:txBody>
      </p:sp>
      <p:sp>
        <p:nvSpPr>
          <p:cNvPr id="11" name="Rounded Rectangle 10"/>
          <p:cNvSpPr/>
          <p:nvPr/>
        </p:nvSpPr>
        <p:spPr>
          <a:xfrm>
            <a:off x="1327666" y="27432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Sequencing reads</a:t>
            </a:r>
            <a:endParaRPr lang="en-US" dirty="0"/>
          </a:p>
        </p:txBody>
      </p:sp>
      <p:sp>
        <p:nvSpPr>
          <p:cNvPr id="12" name="Rounded Rectangle 11"/>
          <p:cNvSpPr/>
          <p:nvPr/>
        </p:nvSpPr>
        <p:spPr>
          <a:xfrm>
            <a:off x="5194300" y="27432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Sequencing reads</a:t>
            </a:r>
            <a:endParaRPr lang="en-US" dirty="0"/>
          </a:p>
        </p:txBody>
      </p:sp>
      <p:cxnSp>
        <p:nvCxnSpPr>
          <p:cNvPr id="14" name="Straight Arrow Connector 13"/>
          <p:cNvCxnSpPr>
            <a:stCxn id="6" idx="2"/>
            <a:endCxn id="11" idx="0"/>
          </p:cNvCxnSpPr>
          <p:nvPr/>
        </p:nvCxnSpPr>
        <p:spPr>
          <a:xfrm>
            <a:off x="2628900" y="2324100"/>
            <a:ext cx="6866" cy="4191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2"/>
            <a:endCxn id="12" idx="0"/>
          </p:cNvCxnSpPr>
          <p:nvPr/>
        </p:nvCxnSpPr>
        <p:spPr>
          <a:xfrm>
            <a:off x="6502400" y="2324100"/>
            <a:ext cx="0" cy="4191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1327666" y="37973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Alignment to reference</a:t>
            </a:r>
            <a:endParaRPr lang="en-US" dirty="0"/>
          </a:p>
        </p:txBody>
      </p:sp>
      <p:cxnSp>
        <p:nvCxnSpPr>
          <p:cNvPr id="19" name="Straight Arrow Connector 18"/>
          <p:cNvCxnSpPr>
            <a:stCxn id="22" idx="2"/>
            <a:endCxn id="23" idx="0"/>
          </p:cNvCxnSpPr>
          <p:nvPr/>
        </p:nvCxnSpPr>
        <p:spPr>
          <a:xfrm>
            <a:off x="4528066" y="5448300"/>
            <a:ext cx="0" cy="4191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5194300" y="37973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Alignment to reference</a:t>
            </a:r>
            <a:endParaRPr lang="en-US" dirty="0"/>
          </a:p>
        </p:txBody>
      </p:sp>
      <p:cxnSp>
        <p:nvCxnSpPr>
          <p:cNvPr id="21" name="Straight Arrow Connector 20"/>
          <p:cNvCxnSpPr>
            <a:stCxn id="12" idx="2"/>
            <a:endCxn id="20" idx="0"/>
          </p:cNvCxnSpPr>
          <p:nvPr/>
        </p:nvCxnSpPr>
        <p:spPr>
          <a:xfrm>
            <a:off x="6502400" y="3352800"/>
            <a:ext cx="0" cy="444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3219966" y="48387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Compare</a:t>
            </a:r>
            <a:endParaRPr lang="en-US" dirty="0"/>
          </a:p>
        </p:txBody>
      </p:sp>
      <p:sp>
        <p:nvSpPr>
          <p:cNvPr id="23" name="Rounded Rectangle 22"/>
          <p:cNvSpPr/>
          <p:nvPr/>
        </p:nvSpPr>
        <p:spPr>
          <a:xfrm>
            <a:off x="3219966" y="58674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Somatic Mutations</a:t>
            </a:r>
            <a:endParaRPr lang="en-US" dirty="0"/>
          </a:p>
        </p:txBody>
      </p:sp>
      <p:cxnSp>
        <p:nvCxnSpPr>
          <p:cNvPr id="25" name="Straight Arrow Connector 24"/>
          <p:cNvCxnSpPr>
            <a:stCxn id="18" idx="2"/>
            <a:endCxn id="22" idx="0"/>
          </p:cNvCxnSpPr>
          <p:nvPr/>
        </p:nvCxnSpPr>
        <p:spPr>
          <a:xfrm>
            <a:off x="2635766" y="4406900"/>
            <a:ext cx="1892300" cy="431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0" idx="2"/>
            <a:endCxn id="22" idx="0"/>
          </p:cNvCxnSpPr>
          <p:nvPr/>
        </p:nvCxnSpPr>
        <p:spPr>
          <a:xfrm flipH="1">
            <a:off x="4528066" y="4406900"/>
            <a:ext cx="1974334" cy="431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1" idx="2"/>
            <a:endCxn id="18" idx="0"/>
          </p:cNvCxnSpPr>
          <p:nvPr/>
        </p:nvCxnSpPr>
        <p:spPr>
          <a:xfrm>
            <a:off x="2635766" y="3352800"/>
            <a:ext cx="0" cy="444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rotWithShape="1">
          <a:blip r:embed="rId3"/>
          <a:srcRect l="37838"/>
          <a:stretch/>
        </p:blipFill>
        <p:spPr>
          <a:xfrm>
            <a:off x="63500" y="2574925"/>
            <a:ext cx="799986" cy="965200"/>
          </a:xfrm>
          <a:prstGeom prst="rect">
            <a:avLst/>
          </a:prstGeom>
        </p:spPr>
      </p:pic>
      <p:pic>
        <p:nvPicPr>
          <p:cNvPr id="52" name="Picture 51"/>
          <p:cNvPicPr>
            <a:picLocks noChangeAspect="1"/>
          </p:cNvPicPr>
          <p:nvPr/>
        </p:nvPicPr>
        <p:blipFill rotWithShape="1">
          <a:blip r:embed="rId4"/>
          <a:srcRect l="51250" t="33505" r="25139" b="19500"/>
          <a:stretch/>
        </p:blipFill>
        <p:spPr>
          <a:xfrm>
            <a:off x="78395" y="3625850"/>
            <a:ext cx="785091" cy="965200"/>
          </a:xfrm>
          <a:prstGeom prst="rect">
            <a:avLst/>
          </a:prstGeom>
        </p:spPr>
      </p:pic>
      <p:pic>
        <p:nvPicPr>
          <p:cNvPr id="53" name="Picture 52"/>
          <p:cNvPicPr>
            <a:picLocks noChangeAspect="1"/>
          </p:cNvPicPr>
          <p:nvPr/>
        </p:nvPicPr>
        <p:blipFill>
          <a:blip r:embed="rId5"/>
          <a:stretch>
            <a:fillRect/>
          </a:stretch>
        </p:blipFill>
        <p:spPr>
          <a:xfrm>
            <a:off x="71640" y="1524000"/>
            <a:ext cx="639445" cy="965200"/>
          </a:xfrm>
          <a:prstGeom prst="rect">
            <a:avLst/>
          </a:prstGeom>
        </p:spPr>
      </p:pic>
      <p:sp>
        <p:nvSpPr>
          <p:cNvPr id="54" name="TextBox 53"/>
          <p:cNvSpPr txBox="1"/>
          <p:nvPr/>
        </p:nvSpPr>
        <p:spPr>
          <a:xfrm>
            <a:off x="101600" y="4673600"/>
            <a:ext cx="761886" cy="954107"/>
          </a:xfrm>
          <a:prstGeom prst="rect">
            <a:avLst/>
          </a:prstGeom>
          <a:solidFill>
            <a:schemeClr val="bg1"/>
          </a:solidFill>
          <a:ln>
            <a:solidFill>
              <a:schemeClr val="tx1"/>
            </a:solidFill>
          </a:ln>
        </p:spPr>
        <p:txBody>
          <a:bodyPr wrap="square" rtlCol="0">
            <a:spAutoFit/>
          </a:bodyPr>
          <a:lstStyle/>
          <a:p>
            <a:r>
              <a:rPr lang="en-US" sz="1400" dirty="0" err="1" smtClean="0"/>
              <a:t>MuTect</a:t>
            </a:r>
            <a:endParaRPr lang="en-US" sz="1400" dirty="0" smtClean="0"/>
          </a:p>
          <a:p>
            <a:r>
              <a:rPr lang="en-US" sz="1400" dirty="0" err="1" smtClean="0"/>
              <a:t>eBayes</a:t>
            </a:r>
            <a:endParaRPr lang="en-US" sz="1400" dirty="0" smtClean="0"/>
          </a:p>
          <a:p>
            <a:r>
              <a:rPr lang="en-US" sz="1400" dirty="0" err="1" smtClean="0"/>
              <a:t>Strelka</a:t>
            </a:r>
            <a:endParaRPr lang="en-US" sz="1400" dirty="0" smtClean="0"/>
          </a:p>
          <a:p>
            <a:r>
              <a:rPr lang="en-US" sz="1400" dirty="0" smtClean="0"/>
              <a:t>…</a:t>
            </a:r>
            <a:endParaRPr lang="en-US" sz="1400" dirty="0"/>
          </a:p>
        </p:txBody>
      </p:sp>
    </p:spTree>
    <p:extLst>
      <p:ext uri="{BB962C8B-B14F-4D97-AF65-F5344CB8AC3E}">
        <p14:creationId xmlns:p14="http://schemas.microsoft.com/office/powerpoint/2010/main" val="329467844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9" y="50800"/>
            <a:ext cx="5969001" cy="1143000"/>
          </a:xfrm>
        </p:spPr>
        <p:txBody>
          <a:bodyPr>
            <a:normAutofit/>
          </a:bodyPr>
          <a:lstStyle/>
          <a:p>
            <a:r>
              <a:rPr lang="en-US" sz="3200" dirty="0" smtClean="0"/>
              <a:t>Somatic mutations uncovered by large-scale tumor sequencing</a:t>
            </a:r>
            <a:endParaRPr lang="en-US" sz="3200" dirty="0"/>
          </a:p>
        </p:txBody>
      </p:sp>
      <p:sp>
        <p:nvSpPr>
          <p:cNvPr id="4" name="Slide Number Placeholder 3"/>
          <p:cNvSpPr>
            <a:spLocks noGrp="1"/>
          </p:cNvSpPr>
          <p:nvPr>
            <p:ph type="sldNum" sz="quarter" idx="12"/>
          </p:nvPr>
        </p:nvSpPr>
        <p:spPr/>
        <p:txBody>
          <a:bodyPr/>
          <a:lstStyle/>
          <a:p>
            <a:fld id="{462C97DA-1CCC-CC42-BF26-E4E7A0F84DE2}" type="slidenum">
              <a:rPr lang="en-US" smtClean="0"/>
              <a:pPr/>
              <a:t>45</a:t>
            </a:fld>
            <a:endParaRPr lang="en-US"/>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3273865403"/>
              </p:ext>
            </p:extLst>
          </p:nvPr>
        </p:nvGraphicFramePr>
        <p:xfrm>
          <a:off x="215901" y="1344958"/>
          <a:ext cx="8547099" cy="5328680"/>
        </p:xfrm>
        <a:graphic>
          <a:graphicData uri="http://schemas.openxmlformats.org/drawingml/2006/table">
            <a:tbl>
              <a:tblPr firstRow="1" bandRow="1">
                <a:tableStyleId>{5C22544A-7EE6-4342-B048-85BDC9FD1C3A}</a:tableStyleId>
              </a:tblPr>
              <a:tblGrid>
                <a:gridCol w="672064"/>
                <a:gridCol w="796521"/>
                <a:gridCol w="1247381"/>
                <a:gridCol w="766463"/>
                <a:gridCol w="601148"/>
                <a:gridCol w="886693"/>
                <a:gridCol w="751434"/>
                <a:gridCol w="661263"/>
                <a:gridCol w="991893"/>
                <a:gridCol w="1172239"/>
              </a:tblGrid>
              <a:tr h="223096">
                <a:tc>
                  <a:txBody>
                    <a:bodyPr/>
                    <a:lstStyle/>
                    <a:p>
                      <a:pPr algn="l" fontAlgn="b"/>
                      <a:r>
                        <a:rPr lang="en-US" sz="1400" b="0" i="0" u="none" strike="noStrike" dirty="0">
                          <a:solidFill>
                            <a:srgbClr val="000000"/>
                          </a:solidFill>
                          <a:effectLst/>
                          <a:latin typeface="Calibri"/>
                        </a:rPr>
                        <a:t>Tissue</a:t>
                      </a:r>
                    </a:p>
                  </a:txBody>
                  <a:tcPr marL="12700" marR="12700" marT="12700" marB="0" anchor="b"/>
                </a:tc>
                <a:tc>
                  <a:txBody>
                    <a:bodyPr/>
                    <a:lstStyle/>
                    <a:p>
                      <a:pPr algn="ctr" fontAlgn="b"/>
                      <a:r>
                        <a:rPr lang="en-US" sz="1400" b="0" i="0" u="none" strike="noStrike" dirty="0" smtClean="0">
                          <a:solidFill>
                            <a:srgbClr val="000000"/>
                          </a:solidFill>
                          <a:effectLst/>
                          <a:latin typeface="Calibri"/>
                        </a:rPr>
                        <a:t>Samples</a:t>
                      </a:r>
                      <a:endParaRPr lang="en-US" sz="1400" b="0" i="0" u="none" strike="noStrike" dirty="0">
                        <a:solidFill>
                          <a:srgbClr val="000000"/>
                        </a:solidFill>
                        <a:effectLst/>
                        <a:latin typeface="Calibri"/>
                      </a:endParaRPr>
                    </a:p>
                  </a:txBody>
                  <a:tcPr marL="12700" marR="12700" marT="12700" marB="0" anchor="b"/>
                </a:tc>
                <a:tc>
                  <a:txBody>
                    <a:bodyPr/>
                    <a:lstStyle/>
                    <a:p>
                      <a:pPr algn="ctr" fontAlgn="b"/>
                      <a:r>
                        <a:rPr lang="en-US" sz="1400" b="1" i="0" u="none" strike="noStrike" dirty="0">
                          <a:solidFill>
                            <a:srgbClr val="000000"/>
                          </a:solidFill>
                          <a:effectLst/>
                          <a:latin typeface="Calibri"/>
                        </a:rPr>
                        <a:t>Total Mutations</a:t>
                      </a:r>
                    </a:p>
                  </a:txBody>
                  <a:tcPr marL="12700" marR="12700" marT="12700" marB="0" anchor="b"/>
                </a:tc>
                <a:tc>
                  <a:txBody>
                    <a:bodyPr/>
                    <a:lstStyle/>
                    <a:p>
                      <a:pPr algn="ctr" fontAlgn="b"/>
                      <a:r>
                        <a:rPr lang="en-US" sz="1400" b="0" i="0" u="none" strike="noStrike" dirty="0">
                          <a:solidFill>
                            <a:srgbClr val="000000"/>
                          </a:solidFill>
                          <a:effectLst/>
                          <a:latin typeface="Calibri"/>
                        </a:rPr>
                        <a:t>Missense</a:t>
                      </a:r>
                    </a:p>
                  </a:txBody>
                  <a:tcPr marL="12700" marR="12700" marT="12700" marB="0" anchor="b"/>
                </a:tc>
                <a:tc>
                  <a:txBody>
                    <a:bodyPr/>
                    <a:lstStyle/>
                    <a:p>
                      <a:pPr algn="ctr" fontAlgn="b"/>
                      <a:r>
                        <a:rPr lang="en-US" sz="1400" b="0" i="0" u="none" strike="noStrike" dirty="0">
                          <a:solidFill>
                            <a:srgbClr val="000000"/>
                          </a:solidFill>
                          <a:effectLst/>
                          <a:latin typeface="Calibri"/>
                        </a:rPr>
                        <a:t>Silent</a:t>
                      </a:r>
                    </a:p>
                  </a:txBody>
                  <a:tcPr marL="12700" marR="12700" marT="12700" marB="0" anchor="b"/>
                </a:tc>
                <a:tc>
                  <a:txBody>
                    <a:bodyPr/>
                    <a:lstStyle/>
                    <a:p>
                      <a:pPr algn="ctr" fontAlgn="b"/>
                      <a:r>
                        <a:rPr lang="en-US" sz="1400" b="0" i="0" u="none" strike="noStrike" dirty="0">
                          <a:solidFill>
                            <a:srgbClr val="000000"/>
                          </a:solidFill>
                          <a:effectLst/>
                          <a:latin typeface="Calibri"/>
                        </a:rPr>
                        <a:t>Nonsense</a:t>
                      </a:r>
                    </a:p>
                  </a:txBody>
                  <a:tcPr marL="12700" marR="12700" marT="12700" marB="0" anchor="b"/>
                </a:tc>
                <a:tc>
                  <a:txBody>
                    <a:bodyPr/>
                    <a:lstStyle/>
                    <a:p>
                      <a:pPr algn="ctr" fontAlgn="b"/>
                      <a:r>
                        <a:rPr lang="en-US" sz="1400" b="0" i="0" u="none" strike="noStrike" dirty="0">
                          <a:solidFill>
                            <a:srgbClr val="000000"/>
                          </a:solidFill>
                          <a:effectLst/>
                          <a:latin typeface="Calibri"/>
                        </a:rPr>
                        <a:t>Nonstop</a:t>
                      </a:r>
                    </a:p>
                  </a:txBody>
                  <a:tcPr marL="12700" marR="12700" marT="12700" marB="0" anchor="b"/>
                </a:tc>
                <a:tc>
                  <a:txBody>
                    <a:bodyPr/>
                    <a:lstStyle/>
                    <a:p>
                      <a:pPr algn="ctr" fontAlgn="b"/>
                      <a:r>
                        <a:rPr lang="en-US" sz="1400" b="0" i="0" u="none" strike="noStrike" dirty="0">
                          <a:solidFill>
                            <a:srgbClr val="000000"/>
                          </a:solidFill>
                          <a:effectLst/>
                          <a:latin typeface="Calibri"/>
                        </a:rPr>
                        <a:t>Splice</a:t>
                      </a:r>
                    </a:p>
                  </a:txBody>
                  <a:tcPr marL="12700" marR="12700" marT="12700" marB="0" anchor="b"/>
                </a:tc>
                <a:tc>
                  <a:txBody>
                    <a:bodyPr/>
                    <a:lstStyle/>
                    <a:p>
                      <a:pPr algn="ctr" fontAlgn="b"/>
                      <a:r>
                        <a:rPr lang="en-US" sz="1400" b="0" i="0" u="none" strike="noStrike" dirty="0" err="1">
                          <a:solidFill>
                            <a:srgbClr val="000000"/>
                          </a:solidFill>
                          <a:effectLst/>
                          <a:latin typeface="Calibri"/>
                        </a:rPr>
                        <a:t>FrameShift</a:t>
                      </a:r>
                      <a:endParaRPr lang="en-US" sz="1400" b="0" i="0" u="none" strike="noStrike" dirty="0">
                        <a:solidFill>
                          <a:srgbClr val="000000"/>
                        </a:solidFill>
                        <a:effectLst/>
                        <a:latin typeface="Calibri"/>
                      </a:endParaRPr>
                    </a:p>
                  </a:txBody>
                  <a:tcPr marL="12700" marR="12700" marT="12700" marB="0" anchor="b"/>
                </a:tc>
                <a:tc>
                  <a:txBody>
                    <a:bodyPr/>
                    <a:lstStyle/>
                    <a:p>
                      <a:pPr algn="ctr" fontAlgn="b"/>
                      <a:r>
                        <a:rPr lang="en-US" sz="1400" b="1" i="0" u="none" strike="noStrike" dirty="0" err="1">
                          <a:solidFill>
                            <a:srgbClr val="000000"/>
                          </a:solidFill>
                          <a:effectLst/>
                          <a:latin typeface="Calibri"/>
                        </a:rPr>
                        <a:t>Muts</a:t>
                      </a:r>
                      <a:r>
                        <a:rPr lang="en-US" sz="1400" b="1" i="0" u="none" strike="noStrike" dirty="0">
                          <a:solidFill>
                            <a:srgbClr val="000000"/>
                          </a:solidFill>
                          <a:effectLst/>
                          <a:latin typeface="Calibri"/>
                        </a:rPr>
                        <a:t>/Samples</a:t>
                      </a:r>
                    </a:p>
                  </a:txBody>
                  <a:tcPr marL="12700" marR="12700" marT="12700" marB="0" anchor="b"/>
                </a:tc>
              </a:tr>
              <a:tr h="268559">
                <a:tc>
                  <a:txBody>
                    <a:bodyPr/>
                    <a:lstStyle/>
                    <a:p>
                      <a:pPr algn="l" fontAlgn="b"/>
                      <a:r>
                        <a:rPr lang="en-US" sz="1400" b="0" i="0" u="none" strike="noStrike" dirty="0">
                          <a:solidFill>
                            <a:srgbClr val="000000"/>
                          </a:solidFill>
                          <a:effectLst/>
                          <a:latin typeface="Calibri"/>
                        </a:rPr>
                        <a:t>SKCM</a:t>
                      </a:r>
                    </a:p>
                  </a:txBody>
                  <a:tcPr marL="12700" marR="12700" marT="12700" marB="0" anchor="b"/>
                </a:tc>
                <a:tc>
                  <a:txBody>
                    <a:bodyPr/>
                    <a:lstStyle/>
                    <a:p>
                      <a:pPr algn="ctr" fontAlgn="b"/>
                      <a:r>
                        <a:rPr lang="en-US" sz="1400" b="0" i="0" u="none" strike="noStrike" dirty="0">
                          <a:solidFill>
                            <a:srgbClr val="000000"/>
                          </a:solidFill>
                          <a:effectLst/>
                          <a:latin typeface="Calibri"/>
                        </a:rPr>
                        <a:t>228</a:t>
                      </a:r>
                    </a:p>
                  </a:txBody>
                  <a:tcPr marL="12700" marR="12700" marT="12700" marB="0" anchor="b"/>
                </a:tc>
                <a:tc>
                  <a:txBody>
                    <a:bodyPr/>
                    <a:lstStyle/>
                    <a:p>
                      <a:pPr algn="ctr" fontAlgn="b"/>
                      <a:r>
                        <a:rPr lang="en-US" sz="1400" b="1" i="0" u="none" strike="noStrike" dirty="0">
                          <a:solidFill>
                            <a:srgbClr val="000000"/>
                          </a:solidFill>
                          <a:effectLst/>
                          <a:latin typeface="Calibri"/>
                        </a:rPr>
                        <a:t>191967</a:t>
                      </a:r>
                    </a:p>
                  </a:txBody>
                  <a:tcPr marL="12700" marR="12700" marT="12700" marB="0" anchor="b"/>
                </a:tc>
                <a:tc>
                  <a:txBody>
                    <a:bodyPr/>
                    <a:lstStyle/>
                    <a:p>
                      <a:pPr algn="ctr" fontAlgn="b"/>
                      <a:r>
                        <a:rPr lang="en-US" sz="1400" b="0" i="0" u="none" strike="noStrike" dirty="0">
                          <a:solidFill>
                            <a:srgbClr val="000000"/>
                          </a:solidFill>
                          <a:effectLst/>
                          <a:latin typeface="Calibri"/>
                        </a:rPr>
                        <a:t>117473</a:t>
                      </a:r>
                    </a:p>
                  </a:txBody>
                  <a:tcPr marL="12700" marR="12700" marT="12700" marB="0" anchor="b"/>
                </a:tc>
                <a:tc>
                  <a:txBody>
                    <a:bodyPr/>
                    <a:lstStyle/>
                    <a:p>
                      <a:pPr algn="ctr" fontAlgn="b"/>
                      <a:r>
                        <a:rPr lang="en-US" sz="1400" b="0" i="0" u="none" strike="noStrike">
                          <a:solidFill>
                            <a:srgbClr val="000000"/>
                          </a:solidFill>
                          <a:effectLst/>
                          <a:latin typeface="Calibri"/>
                        </a:rPr>
                        <a:t>64243</a:t>
                      </a:r>
                    </a:p>
                  </a:txBody>
                  <a:tcPr marL="12700" marR="12700" marT="12700" marB="0" anchor="b"/>
                </a:tc>
                <a:tc>
                  <a:txBody>
                    <a:bodyPr/>
                    <a:lstStyle/>
                    <a:p>
                      <a:pPr algn="ctr" fontAlgn="b"/>
                      <a:r>
                        <a:rPr lang="en-US" sz="1400" b="0" i="0" u="none" strike="noStrike" dirty="0">
                          <a:solidFill>
                            <a:srgbClr val="000000"/>
                          </a:solidFill>
                          <a:effectLst/>
                          <a:latin typeface="Calibri"/>
                        </a:rPr>
                        <a:t>7172</a:t>
                      </a:r>
                    </a:p>
                  </a:txBody>
                  <a:tcPr marL="12700" marR="12700" marT="12700" marB="0" anchor="b"/>
                </a:tc>
                <a:tc>
                  <a:txBody>
                    <a:bodyPr/>
                    <a:lstStyle/>
                    <a:p>
                      <a:pPr algn="ctr" fontAlgn="b"/>
                      <a:r>
                        <a:rPr lang="en-US" sz="1400" b="0" i="0" u="none" strike="noStrike">
                          <a:solidFill>
                            <a:srgbClr val="000000"/>
                          </a:solidFill>
                          <a:effectLst/>
                          <a:latin typeface="Calibri"/>
                        </a:rPr>
                        <a:t>49</a:t>
                      </a:r>
                    </a:p>
                  </a:txBody>
                  <a:tcPr marL="12700" marR="12700" marT="12700" marB="0" anchor="b"/>
                </a:tc>
                <a:tc>
                  <a:txBody>
                    <a:bodyPr/>
                    <a:lstStyle/>
                    <a:p>
                      <a:pPr algn="ctr" fontAlgn="b"/>
                      <a:r>
                        <a:rPr lang="en-US" sz="1400" b="0" i="0" u="none" strike="noStrike">
                          <a:solidFill>
                            <a:srgbClr val="000000"/>
                          </a:solidFill>
                          <a:effectLst/>
                          <a:latin typeface="Calibri"/>
                        </a:rPr>
                        <a:t>1835</a:t>
                      </a:r>
                    </a:p>
                  </a:txBody>
                  <a:tcPr marL="12700" marR="12700" marT="12700" marB="0" anchor="b"/>
                </a:tc>
                <a:tc>
                  <a:txBody>
                    <a:bodyPr/>
                    <a:lstStyle/>
                    <a:p>
                      <a:pPr algn="ctr" fontAlgn="b"/>
                      <a:r>
                        <a:rPr lang="en-US" sz="1400" b="0" i="0" u="none" strike="noStrike">
                          <a:solidFill>
                            <a:srgbClr val="000000"/>
                          </a:solidFill>
                          <a:effectLst/>
                          <a:latin typeface="Calibri"/>
                        </a:rPr>
                        <a:t>1195</a:t>
                      </a:r>
                    </a:p>
                  </a:txBody>
                  <a:tcPr marL="12700" marR="12700" marT="12700" marB="0" anchor="b"/>
                </a:tc>
                <a:tc>
                  <a:txBody>
                    <a:bodyPr/>
                    <a:lstStyle/>
                    <a:p>
                      <a:pPr algn="ctr" fontAlgn="b"/>
                      <a:r>
                        <a:rPr lang="en-US" sz="1400" b="1" i="0" u="none" strike="noStrike" dirty="0">
                          <a:solidFill>
                            <a:srgbClr val="000000"/>
                          </a:solidFill>
                          <a:effectLst/>
                          <a:latin typeface="Calibri"/>
                        </a:rPr>
                        <a:t>842</a:t>
                      </a:r>
                    </a:p>
                  </a:txBody>
                  <a:tcPr marL="12700" marR="12700" marT="12700" marB="0" anchor="b"/>
                </a:tc>
              </a:tr>
              <a:tr h="268559">
                <a:tc>
                  <a:txBody>
                    <a:bodyPr/>
                    <a:lstStyle/>
                    <a:p>
                      <a:pPr algn="l" fontAlgn="b"/>
                      <a:r>
                        <a:rPr lang="en-US" sz="1400" b="0" i="0" u="none" strike="noStrike">
                          <a:solidFill>
                            <a:srgbClr val="000000"/>
                          </a:solidFill>
                          <a:effectLst/>
                          <a:latin typeface="Calibri"/>
                        </a:rPr>
                        <a:t>UCEC</a:t>
                      </a:r>
                    </a:p>
                  </a:txBody>
                  <a:tcPr marL="12700" marR="12700" marT="12700" marB="0" anchor="b"/>
                </a:tc>
                <a:tc>
                  <a:txBody>
                    <a:bodyPr/>
                    <a:lstStyle/>
                    <a:p>
                      <a:pPr algn="ctr" fontAlgn="b"/>
                      <a:r>
                        <a:rPr lang="en-US" sz="1400" b="0" i="0" u="none" strike="noStrike">
                          <a:solidFill>
                            <a:srgbClr val="000000"/>
                          </a:solidFill>
                          <a:effectLst/>
                          <a:latin typeface="Calibri"/>
                        </a:rPr>
                        <a:t>248</a:t>
                      </a:r>
                    </a:p>
                  </a:txBody>
                  <a:tcPr marL="12700" marR="12700" marT="12700" marB="0" anchor="b"/>
                </a:tc>
                <a:tc>
                  <a:txBody>
                    <a:bodyPr/>
                    <a:lstStyle/>
                    <a:p>
                      <a:pPr algn="ctr" fontAlgn="b"/>
                      <a:r>
                        <a:rPr lang="en-US" sz="1400" b="1" i="0" u="none" strike="noStrike">
                          <a:solidFill>
                            <a:srgbClr val="000000"/>
                          </a:solidFill>
                          <a:effectLst/>
                          <a:latin typeface="Calibri"/>
                        </a:rPr>
                        <a:t>164832</a:t>
                      </a:r>
                    </a:p>
                  </a:txBody>
                  <a:tcPr marL="12700" marR="12700" marT="12700" marB="0" anchor="b"/>
                </a:tc>
                <a:tc>
                  <a:txBody>
                    <a:bodyPr/>
                    <a:lstStyle/>
                    <a:p>
                      <a:pPr algn="ctr" fontAlgn="b"/>
                      <a:r>
                        <a:rPr lang="en-US" sz="1400" b="0" i="0" u="none" strike="noStrike">
                          <a:solidFill>
                            <a:srgbClr val="000000"/>
                          </a:solidFill>
                          <a:effectLst/>
                          <a:latin typeface="Calibri"/>
                        </a:rPr>
                        <a:t>110554</a:t>
                      </a:r>
                    </a:p>
                  </a:txBody>
                  <a:tcPr marL="12700" marR="12700" marT="12700" marB="0" anchor="b"/>
                </a:tc>
                <a:tc>
                  <a:txBody>
                    <a:bodyPr/>
                    <a:lstStyle/>
                    <a:p>
                      <a:pPr algn="ctr" fontAlgn="b"/>
                      <a:r>
                        <a:rPr lang="en-US" sz="1400" b="0" i="0" u="none" strike="noStrike">
                          <a:solidFill>
                            <a:srgbClr val="000000"/>
                          </a:solidFill>
                          <a:effectLst/>
                          <a:latin typeface="Calibri"/>
                        </a:rPr>
                        <a:t>38550</a:t>
                      </a:r>
                    </a:p>
                  </a:txBody>
                  <a:tcPr marL="12700" marR="12700" marT="12700" marB="0" anchor="b"/>
                </a:tc>
                <a:tc>
                  <a:txBody>
                    <a:bodyPr/>
                    <a:lstStyle/>
                    <a:p>
                      <a:pPr algn="ctr" fontAlgn="b"/>
                      <a:r>
                        <a:rPr lang="en-US" sz="1400" b="0" i="0" u="none" strike="noStrike">
                          <a:solidFill>
                            <a:srgbClr val="000000"/>
                          </a:solidFill>
                          <a:effectLst/>
                          <a:latin typeface="Calibri"/>
                        </a:rPr>
                        <a:t>11525</a:t>
                      </a:r>
                    </a:p>
                  </a:txBody>
                  <a:tcPr marL="12700" marR="12700" marT="12700" marB="0" anchor="b"/>
                </a:tc>
                <a:tc>
                  <a:txBody>
                    <a:bodyPr/>
                    <a:lstStyle/>
                    <a:p>
                      <a:pPr algn="ctr" fontAlgn="b"/>
                      <a:r>
                        <a:rPr lang="en-US" sz="1400" b="0" i="0" u="none" strike="noStrike">
                          <a:solidFill>
                            <a:srgbClr val="000000"/>
                          </a:solidFill>
                          <a:effectLst/>
                          <a:latin typeface="Calibri"/>
                        </a:rPr>
                        <a:t>127</a:t>
                      </a:r>
                    </a:p>
                  </a:txBody>
                  <a:tcPr marL="12700" marR="12700" marT="12700" marB="0" anchor="b"/>
                </a:tc>
                <a:tc>
                  <a:txBody>
                    <a:bodyPr/>
                    <a:lstStyle/>
                    <a:p>
                      <a:pPr algn="ctr" fontAlgn="b"/>
                      <a:r>
                        <a:rPr lang="en-US" sz="1400" b="0" i="0" u="none" strike="noStrike">
                          <a:solidFill>
                            <a:srgbClr val="000000"/>
                          </a:solidFill>
                          <a:effectLst/>
                          <a:latin typeface="Calibri"/>
                        </a:rPr>
                        <a:t>2569</a:t>
                      </a:r>
                    </a:p>
                  </a:txBody>
                  <a:tcPr marL="12700" marR="12700" marT="12700" marB="0" anchor="b"/>
                </a:tc>
                <a:tc>
                  <a:txBody>
                    <a:bodyPr/>
                    <a:lstStyle/>
                    <a:p>
                      <a:pPr algn="ctr" fontAlgn="b"/>
                      <a:r>
                        <a:rPr lang="en-US" sz="1400" b="0" i="0" u="none" strike="noStrike">
                          <a:solidFill>
                            <a:srgbClr val="000000"/>
                          </a:solidFill>
                          <a:effectLst/>
                          <a:latin typeface="Calibri"/>
                        </a:rPr>
                        <a:t>1507</a:t>
                      </a:r>
                    </a:p>
                  </a:txBody>
                  <a:tcPr marL="12700" marR="12700" marT="12700" marB="0" anchor="b"/>
                </a:tc>
                <a:tc>
                  <a:txBody>
                    <a:bodyPr/>
                    <a:lstStyle/>
                    <a:p>
                      <a:pPr algn="ctr" fontAlgn="b"/>
                      <a:r>
                        <a:rPr lang="en-US" sz="1400" b="1" i="0" u="none" strike="noStrike" dirty="0">
                          <a:solidFill>
                            <a:srgbClr val="000000"/>
                          </a:solidFill>
                          <a:effectLst/>
                          <a:latin typeface="Calibri"/>
                        </a:rPr>
                        <a:t>665</a:t>
                      </a:r>
                    </a:p>
                  </a:txBody>
                  <a:tcPr marL="12700" marR="12700" marT="12700" marB="0" anchor="b"/>
                </a:tc>
              </a:tr>
              <a:tr h="268559">
                <a:tc>
                  <a:txBody>
                    <a:bodyPr/>
                    <a:lstStyle/>
                    <a:p>
                      <a:pPr algn="l" fontAlgn="b"/>
                      <a:r>
                        <a:rPr lang="en-US" sz="1400" b="0" i="0" u="none" strike="noStrike" dirty="0">
                          <a:solidFill>
                            <a:srgbClr val="000000"/>
                          </a:solidFill>
                          <a:effectLst/>
                          <a:latin typeface="Calibri"/>
                        </a:rPr>
                        <a:t>STAD</a:t>
                      </a:r>
                    </a:p>
                  </a:txBody>
                  <a:tcPr marL="12700" marR="12700" marT="12700" marB="0" anchor="b"/>
                </a:tc>
                <a:tc>
                  <a:txBody>
                    <a:bodyPr/>
                    <a:lstStyle/>
                    <a:p>
                      <a:pPr algn="ctr" fontAlgn="b"/>
                      <a:r>
                        <a:rPr lang="en-US" sz="1400" b="0" i="0" u="none" strike="noStrike">
                          <a:solidFill>
                            <a:srgbClr val="000000"/>
                          </a:solidFill>
                          <a:effectLst/>
                          <a:latin typeface="Calibri"/>
                        </a:rPr>
                        <a:t>220</a:t>
                      </a:r>
                    </a:p>
                  </a:txBody>
                  <a:tcPr marL="12700" marR="12700" marT="12700" marB="0" anchor="b"/>
                </a:tc>
                <a:tc>
                  <a:txBody>
                    <a:bodyPr/>
                    <a:lstStyle/>
                    <a:p>
                      <a:pPr algn="ctr" fontAlgn="b"/>
                      <a:r>
                        <a:rPr lang="en-US" sz="1400" b="1" i="0" u="none" strike="noStrike" dirty="0">
                          <a:solidFill>
                            <a:srgbClr val="000000"/>
                          </a:solidFill>
                          <a:effectLst/>
                          <a:latin typeface="Calibri"/>
                        </a:rPr>
                        <a:t>107998</a:t>
                      </a:r>
                    </a:p>
                  </a:txBody>
                  <a:tcPr marL="12700" marR="12700" marT="12700" marB="0" anchor="b"/>
                </a:tc>
                <a:tc>
                  <a:txBody>
                    <a:bodyPr/>
                    <a:lstStyle/>
                    <a:p>
                      <a:pPr algn="ctr" fontAlgn="b"/>
                      <a:r>
                        <a:rPr lang="en-US" sz="1400" b="0" i="0" u="none" strike="noStrike">
                          <a:solidFill>
                            <a:srgbClr val="000000"/>
                          </a:solidFill>
                          <a:effectLst/>
                          <a:latin typeface="Calibri"/>
                        </a:rPr>
                        <a:t>70652</a:t>
                      </a:r>
                    </a:p>
                  </a:txBody>
                  <a:tcPr marL="12700" marR="12700" marT="12700" marB="0" anchor="b"/>
                </a:tc>
                <a:tc>
                  <a:txBody>
                    <a:bodyPr/>
                    <a:lstStyle/>
                    <a:p>
                      <a:pPr algn="ctr" fontAlgn="b"/>
                      <a:r>
                        <a:rPr lang="en-US" sz="1400" b="0" i="0" u="none" strike="noStrike">
                          <a:solidFill>
                            <a:srgbClr val="000000"/>
                          </a:solidFill>
                          <a:effectLst/>
                          <a:latin typeface="Calibri"/>
                        </a:rPr>
                        <a:t>29387</a:t>
                      </a:r>
                    </a:p>
                  </a:txBody>
                  <a:tcPr marL="12700" marR="12700" marT="12700" marB="0" anchor="b"/>
                </a:tc>
                <a:tc>
                  <a:txBody>
                    <a:bodyPr/>
                    <a:lstStyle/>
                    <a:p>
                      <a:pPr algn="ctr" fontAlgn="b"/>
                      <a:r>
                        <a:rPr lang="en-US" sz="1400" b="0" i="0" u="none" strike="noStrike">
                          <a:solidFill>
                            <a:srgbClr val="000000"/>
                          </a:solidFill>
                          <a:effectLst/>
                          <a:latin typeface="Calibri"/>
                        </a:rPr>
                        <a:t>3548</a:t>
                      </a:r>
                    </a:p>
                  </a:txBody>
                  <a:tcPr marL="12700" marR="12700" marT="12700" marB="0" anchor="b"/>
                </a:tc>
                <a:tc>
                  <a:txBody>
                    <a:bodyPr/>
                    <a:lstStyle/>
                    <a:p>
                      <a:pPr algn="ctr" fontAlgn="b"/>
                      <a:r>
                        <a:rPr lang="en-US" sz="1400" b="0" i="0" u="none" strike="noStrike" dirty="0">
                          <a:solidFill>
                            <a:srgbClr val="000000"/>
                          </a:solidFill>
                          <a:effectLst/>
                          <a:latin typeface="Calibri"/>
                        </a:rPr>
                        <a:t>72</a:t>
                      </a:r>
                    </a:p>
                  </a:txBody>
                  <a:tcPr marL="12700" marR="12700" marT="12700" marB="0" anchor="b"/>
                </a:tc>
                <a:tc>
                  <a:txBody>
                    <a:bodyPr/>
                    <a:lstStyle/>
                    <a:p>
                      <a:pPr algn="ctr" fontAlgn="b"/>
                      <a:r>
                        <a:rPr lang="en-US" sz="1400" b="0" i="0" u="none" strike="noStrike">
                          <a:solidFill>
                            <a:srgbClr val="000000"/>
                          </a:solidFill>
                          <a:effectLst/>
                          <a:latin typeface="Calibri"/>
                        </a:rPr>
                        <a:t>1555</a:t>
                      </a:r>
                    </a:p>
                  </a:txBody>
                  <a:tcPr marL="12700" marR="12700" marT="12700" marB="0" anchor="b"/>
                </a:tc>
                <a:tc>
                  <a:txBody>
                    <a:bodyPr/>
                    <a:lstStyle/>
                    <a:p>
                      <a:pPr algn="ctr" fontAlgn="b"/>
                      <a:r>
                        <a:rPr lang="en-US" sz="1400" b="0" i="0" u="none" strike="noStrike">
                          <a:solidFill>
                            <a:srgbClr val="000000"/>
                          </a:solidFill>
                          <a:effectLst/>
                          <a:latin typeface="Calibri"/>
                        </a:rPr>
                        <a:t>2784</a:t>
                      </a:r>
                    </a:p>
                  </a:txBody>
                  <a:tcPr marL="12700" marR="12700" marT="12700" marB="0" anchor="b"/>
                </a:tc>
                <a:tc>
                  <a:txBody>
                    <a:bodyPr/>
                    <a:lstStyle/>
                    <a:p>
                      <a:pPr algn="ctr" fontAlgn="b"/>
                      <a:r>
                        <a:rPr lang="en-US" sz="1400" b="1" i="0" u="none" strike="noStrike">
                          <a:solidFill>
                            <a:srgbClr val="000000"/>
                          </a:solidFill>
                          <a:effectLst/>
                          <a:latin typeface="Calibri"/>
                        </a:rPr>
                        <a:t>491</a:t>
                      </a:r>
                    </a:p>
                  </a:txBody>
                  <a:tcPr marL="12700" marR="12700" marT="12700" marB="0" anchor="b"/>
                </a:tc>
              </a:tr>
              <a:tr h="268559">
                <a:tc>
                  <a:txBody>
                    <a:bodyPr/>
                    <a:lstStyle/>
                    <a:p>
                      <a:pPr algn="l" fontAlgn="b"/>
                      <a:r>
                        <a:rPr lang="en-US" sz="1400" b="0" i="0" u="none" strike="noStrike">
                          <a:solidFill>
                            <a:srgbClr val="000000"/>
                          </a:solidFill>
                          <a:effectLst/>
                          <a:latin typeface="Calibri"/>
                        </a:rPr>
                        <a:t>COAD</a:t>
                      </a:r>
                    </a:p>
                  </a:txBody>
                  <a:tcPr marL="12700" marR="12700" marT="12700" marB="0" anchor="b"/>
                </a:tc>
                <a:tc>
                  <a:txBody>
                    <a:bodyPr/>
                    <a:lstStyle/>
                    <a:p>
                      <a:pPr algn="ctr" fontAlgn="b"/>
                      <a:r>
                        <a:rPr lang="en-US" sz="1400" b="0" i="0" u="none" strike="noStrike">
                          <a:solidFill>
                            <a:srgbClr val="000000"/>
                          </a:solidFill>
                          <a:effectLst/>
                          <a:latin typeface="Calibri"/>
                        </a:rPr>
                        <a:t>155</a:t>
                      </a:r>
                    </a:p>
                  </a:txBody>
                  <a:tcPr marL="12700" marR="12700" marT="12700" marB="0" anchor="b"/>
                </a:tc>
                <a:tc>
                  <a:txBody>
                    <a:bodyPr/>
                    <a:lstStyle/>
                    <a:p>
                      <a:pPr algn="ctr" fontAlgn="b"/>
                      <a:r>
                        <a:rPr lang="en-US" sz="1400" b="1" i="0" u="none" strike="noStrike" dirty="0">
                          <a:solidFill>
                            <a:srgbClr val="000000"/>
                          </a:solidFill>
                          <a:effectLst/>
                          <a:latin typeface="Calibri"/>
                        </a:rPr>
                        <a:t>59332</a:t>
                      </a:r>
                    </a:p>
                  </a:txBody>
                  <a:tcPr marL="12700" marR="12700" marT="12700" marB="0" anchor="b"/>
                </a:tc>
                <a:tc>
                  <a:txBody>
                    <a:bodyPr/>
                    <a:lstStyle/>
                    <a:p>
                      <a:pPr algn="ctr" fontAlgn="b"/>
                      <a:r>
                        <a:rPr lang="en-US" sz="1400" b="0" i="0" u="none" strike="noStrike" dirty="0">
                          <a:solidFill>
                            <a:srgbClr val="000000"/>
                          </a:solidFill>
                          <a:effectLst/>
                          <a:latin typeface="Calibri"/>
                        </a:rPr>
                        <a:t>39601</a:t>
                      </a:r>
                    </a:p>
                  </a:txBody>
                  <a:tcPr marL="12700" marR="12700" marT="12700" marB="0" anchor="b"/>
                </a:tc>
                <a:tc>
                  <a:txBody>
                    <a:bodyPr/>
                    <a:lstStyle/>
                    <a:p>
                      <a:pPr algn="ctr" fontAlgn="b"/>
                      <a:r>
                        <a:rPr lang="en-US" sz="1400" b="0" i="0" u="none" strike="noStrike">
                          <a:solidFill>
                            <a:srgbClr val="000000"/>
                          </a:solidFill>
                          <a:effectLst/>
                          <a:latin typeface="Calibri"/>
                        </a:rPr>
                        <a:t>14487</a:t>
                      </a:r>
                    </a:p>
                  </a:txBody>
                  <a:tcPr marL="12700" marR="12700" marT="12700" marB="0" anchor="b"/>
                </a:tc>
                <a:tc>
                  <a:txBody>
                    <a:bodyPr/>
                    <a:lstStyle/>
                    <a:p>
                      <a:pPr algn="ctr" fontAlgn="b"/>
                      <a:r>
                        <a:rPr lang="en-US" sz="1400" b="0" i="0" u="none" strike="noStrike">
                          <a:solidFill>
                            <a:srgbClr val="000000"/>
                          </a:solidFill>
                          <a:effectLst/>
                          <a:latin typeface="Calibri"/>
                        </a:rPr>
                        <a:t>3274</a:t>
                      </a:r>
                    </a:p>
                  </a:txBody>
                  <a:tcPr marL="12700" marR="12700" marT="12700" marB="0" anchor="b"/>
                </a:tc>
                <a:tc>
                  <a:txBody>
                    <a:bodyPr/>
                    <a:lstStyle/>
                    <a:p>
                      <a:pPr algn="ctr" fontAlgn="b"/>
                      <a:r>
                        <a:rPr lang="en-US" sz="1400" b="0" i="0" u="none" strike="noStrike">
                          <a:solidFill>
                            <a:srgbClr val="000000"/>
                          </a:solidFill>
                          <a:effectLst/>
                          <a:latin typeface="Calibri"/>
                        </a:rPr>
                        <a:t>30</a:t>
                      </a:r>
                    </a:p>
                  </a:txBody>
                  <a:tcPr marL="12700" marR="12700" marT="12700" marB="0" anchor="b"/>
                </a:tc>
                <a:tc>
                  <a:txBody>
                    <a:bodyPr/>
                    <a:lstStyle/>
                    <a:p>
                      <a:pPr algn="ctr" fontAlgn="b"/>
                      <a:r>
                        <a:rPr lang="en-US" sz="1400" b="0" i="0" u="none" strike="noStrike">
                          <a:solidFill>
                            <a:srgbClr val="000000"/>
                          </a:solidFill>
                          <a:effectLst/>
                          <a:latin typeface="Calibri"/>
                        </a:rPr>
                        <a:t>148</a:t>
                      </a:r>
                    </a:p>
                  </a:txBody>
                  <a:tcPr marL="12700" marR="12700" marT="12700" marB="0" anchor="b"/>
                </a:tc>
                <a:tc>
                  <a:txBody>
                    <a:bodyPr/>
                    <a:lstStyle/>
                    <a:p>
                      <a:pPr algn="ctr" fontAlgn="b"/>
                      <a:r>
                        <a:rPr lang="en-US" sz="1400" b="0" i="0" u="none" strike="noStrike">
                          <a:solidFill>
                            <a:srgbClr val="000000"/>
                          </a:solidFill>
                          <a:effectLst/>
                          <a:latin typeface="Calibri"/>
                        </a:rPr>
                        <a:t>1792</a:t>
                      </a:r>
                    </a:p>
                  </a:txBody>
                  <a:tcPr marL="12700" marR="12700" marT="12700" marB="0" anchor="b"/>
                </a:tc>
                <a:tc>
                  <a:txBody>
                    <a:bodyPr/>
                    <a:lstStyle/>
                    <a:p>
                      <a:pPr algn="ctr" fontAlgn="b"/>
                      <a:r>
                        <a:rPr lang="en-US" sz="1400" b="1" i="0" u="none" strike="noStrike" dirty="0">
                          <a:solidFill>
                            <a:srgbClr val="000000"/>
                          </a:solidFill>
                          <a:effectLst/>
                          <a:latin typeface="Calibri"/>
                        </a:rPr>
                        <a:t>383</a:t>
                      </a:r>
                    </a:p>
                  </a:txBody>
                  <a:tcPr marL="12700" marR="12700" marT="12700" marB="0" anchor="b"/>
                </a:tc>
              </a:tr>
              <a:tr h="268559">
                <a:tc>
                  <a:txBody>
                    <a:bodyPr/>
                    <a:lstStyle/>
                    <a:p>
                      <a:pPr algn="l" fontAlgn="b"/>
                      <a:r>
                        <a:rPr lang="en-US" sz="1400" b="0" i="0" u="none" strike="noStrike">
                          <a:solidFill>
                            <a:srgbClr val="000000"/>
                          </a:solidFill>
                          <a:effectLst/>
                          <a:latin typeface="Calibri"/>
                        </a:rPr>
                        <a:t>LUAD</a:t>
                      </a:r>
                    </a:p>
                  </a:txBody>
                  <a:tcPr marL="12700" marR="12700" marT="12700" marB="0" anchor="b"/>
                </a:tc>
                <a:tc>
                  <a:txBody>
                    <a:bodyPr/>
                    <a:lstStyle/>
                    <a:p>
                      <a:pPr algn="ctr" fontAlgn="b"/>
                      <a:r>
                        <a:rPr lang="en-US" sz="1400" b="0" i="0" u="none" strike="noStrike">
                          <a:solidFill>
                            <a:srgbClr val="000000"/>
                          </a:solidFill>
                          <a:effectLst/>
                          <a:latin typeface="Calibri"/>
                        </a:rPr>
                        <a:t>248</a:t>
                      </a:r>
                    </a:p>
                  </a:txBody>
                  <a:tcPr marL="12700" marR="12700" marT="12700" marB="0" anchor="b"/>
                </a:tc>
                <a:tc>
                  <a:txBody>
                    <a:bodyPr/>
                    <a:lstStyle/>
                    <a:p>
                      <a:pPr algn="ctr" fontAlgn="b"/>
                      <a:r>
                        <a:rPr lang="en-US" sz="1400" b="1" i="0" u="none" strike="noStrike" dirty="0">
                          <a:solidFill>
                            <a:srgbClr val="000000"/>
                          </a:solidFill>
                          <a:effectLst/>
                          <a:latin typeface="Calibri"/>
                        </a:rPr>
                        <a:t>92281</a:t>
                      </a:r>
                    </a:p>
                  </a:txBody>
                  <a:tcPr marL="12700" marR="12700" marT="12700" marB="0" anchor="b"/>
                </a:tc>
                <a:tc>
                  <a:txBody>
                    <a:bodyPr/>
                    <a:lstStyle/>
                    <a:p>
                      <a:pPr algn="ctr" fontAlgn="b"/>
                      <a:r>
                        <a:rPr lang="en-US" sz="1400" b="0" i="0" u="none" strike="noStrike">
                          <a:solidFill>
                            <a:srgbClr val="000000"/>
                          </a:solidFill>
                          <a:effectLst/>
                          <a:latin typeface="Calibri"/>
                        </a:rPr>
                        <a:t>60561</a:t>
                      </a:r>
                    </a:p>
                  </a:txBody>
                  <a:tcPr marL="12700" marR="12700" marT="12700" marB="0" anchor="b"/>
                </a:tc>
                <a:tc>
                  <a:txBody>
                    <a:bodyPr/>
                    <a:lstStyle/>
                    <a:p>
                      <a:pPr algn="ctr" fontAlgn="b"/>
                      <a:r>
                        <a:rPr lang="en-US" sz="1400" b="0" i="0" u="none" strike="noStrike">
                          <a:solidFill>
                            <a:srgbClr val="000000"/>
                          </a:solidFill>
                          <a:effectLst/>
                          <a:latin typeface="Calibri"/>
                        </a:rPr>
                        <a:t>22884</a:t>
                      </a:r>
                    </a:p>
                  </a:txBody>
                  <a:tcPr marL="12700" marR="12700" marT="12700" marB="0" anchor="b"/>
                </a:tc>
                <a:tc>
                  <a:txBody>
                    <a:bodyPr/>
                    <a:lstStyle/>
                    <a:p>
                      <a:pPr algn="ctr" fontAlgn="b"/>
                      <a:r>
                        <a:rPr lang="en-US" sz="1400" b="0" i="0" u="none" strike="noStrike">
                          <a:solidFill>
                            <a:srgbClr val="000000"/>
                          </a:solidFill>
                          <a:effectLst/>
                          <a:latin typeface="Calibri"/>
                        </a:rPr>
                        <a:t>4805</a:t>
                      </a:r>
                    </a:p>
                  </a:txBody>
                  <a:tcPr marL="12700" marR="12700" marT="12700" marB="0" anchor="b"/>
                </a:tc>
                <a:tc>
                  <a:txBody>
                    <a:bodyPr/>
                    <a:lstStyle/>
                    <a:p>
                      <a:pPr algn="ctr" fontAlgn="b"/>
                      <a:r>
                        <a:rPr lang="en-US" sz="1400" b="0" i="0" u="none" strike="noStrike">
                          <a:solidFill>
                            <a:srgbClr val="000000"/>
                          </a:solidFill>
                          <a:effectLst/>
                          <a:latin typeface="Calibri"/>
                        </a:rPr>
                        <a:t>58</a:t>
                      </a:r>
                    </a:p>
                  </a:txBody>
                  <a:tcPr marL="12700" marR="12700" marT="12700" marB="0" anchor="b"/>
                </a:tc>
                <a:tc>
                  <a:txBody>
                    <a:bodyPr/>
                    <a:lstStyle/>
                    <a:p>
                      <a:pPr algn="ctr" fontAlgn="b"/>
                      <a:r>
                        <a:rPr lang="en-US" sz="1400" b="0" i="0" u="none" strike="noStrike">
                          <a:solidFill>
                            <a:srgbClr val="000000"/>
                          </a:solidFill>
                          <a:effectLst/>
                          <a:latin typeface="Calibri"/>
                        </a:rPr>
                        <a:t>1874</a:t>
                      </a:r>
                    </a:p>
                  </a:txBody>
                  <a:tcPr marL="12700" marR="12700" marT="12700" marB="0" anchor="b"/>
                </a:tc>
                <a:tc>
                  <a:txBody>
                    <a:bodyPr/>
                    <a:lstStyle/>
                    <a:p>
                      <a:pPr algn="ctr" fontAlgn="b"/>
                      <a:r>
                        <a:rPr lang="en-US" sz="1400" b="0" i="0" u="none" strike="noStrike">
                          <a:solidFill>
                            <a:srgbClr val="000000"/>
                          </a:solidFill>
                          <a:effectLst/>
                          <a:latin typeface="Calibri"/>
                        </a:rPr>
                        <a:t>2099</a:t>
                      </a:r>
                    </a:p>
                  </a:txBody>
                  <a:tcPr marL="12700" marR="12700" marT="12700" marB="0" anchor="b"/>
                </a:tc>
                <a:tc>
                  <a:txBody>
                    <a:bodyPr/>
                    <a:lstStyle/>
                    <a:p>
                      <a:pPr algn="ctr" fontAlgn="b"/>
                      <a:r>
                        <a:rPr lang="en-US" sz="1400" b="1" i="0" u="none" strike="noStrike" dirty="0">
                          <a:solidFill>
                            <a:srgbClr val="000000"/>
                          </a:solidFill>
                          <a:effectLst/>
                          <a:latin typeface="Calibri"/>
                        </a:rPr>
                        <a:t>372</a:t>
                      </a:r>
                    </a:p>
                  </a:txBody>
                  <a:tcPr marL="12700" marR="12700" marT="12700" marB="0" anchor="b"/>
                </a:tc>
              </a:tr>
              <a:tr h="268559">
                <a:tc>
                  <a:txBody>
                    <a:bodyPr/>
                    <a:lstStyle/>
                    <a:p>
                      <a:pPr algn="l" fontAlgn="b"/>
                      <a:r>
                        <a:rPr lang="en-US" sz="1400" b="0" i="0" u="none" strike="noStrike">
                          <a:solidFill>
                            <a:srgbClr val="000000"/>
                          </a:solidFill>
                          <a:effectLst/>
                          <a:latin typeface="Calibri"/>
                        </a:rPr>
                        <a:t>LUSC</a:t>
                      </a:r>
                    </a:p>
                  </a:txBody>
                  <a:tcPr marL="12700" marR="12700" marT="12700" marB="0" anchor="b"/>
                </a:tc>
                <a:tc>
                  <a:txBody>
                    <a:bodyPr/>
                    <a:lstStyle/>
                    <a:p>
                      <a:pPr algn="ctr" fontAlgn="b"/>
                      <a:r>
                        <a:rPr lang="en-US" sz="1400" b="0" i="0" u="none" strike="noStrike">
                          <a:solidFill>
                            <a:srgbClr val="000000"/>
                          </a:solidFill>
                          <a:effectLst/>
                          <a:latin typeface="Calibri"/>
                        </a:rPr>
                        <a:t>177</a:t>
                      </a:r>
                    </a:p>
                  </a:txBody>
                  <a:tcPr marL="12700" marR="12700" marT="12700" marB="0" anchor="b"/>
                </a:tc>
                <a:tc>
                  <a:txBody>
                    <a:bodyPr/>
                    <a:lstStyle/>
                    <a:p>
                      <a:pPr algn="ctr" fontAlgn="b"/>
                      <a:r>
                        <a:rPr lang="en-US" sz="1400" b="1" i="0" u="none" strike="noStrike" dirty="0">
                          <a:solidFill>
                            <a:srgbClr val="000000"/>
                          </a:solidFill>
                          <a:effectLst/>
                          <a:latin typeface="Calibri"/>
                        </a:rPr>
                        <a:t>63836</a:t>
                      </a:r>
                    </a:p>
                  </a:txBody>
                  <a:tcPr marL="12700" marR="12700" marT="12700" marB="0" anchor="b"/>
                </a:tc>
                <a:tc>
                  <a:txBody>
                    <a:bodyPr/>
                    <a:lstStyle/>
                    <a:p>
                      <a:pPr algn="ctr" fontAlgn="b"/>
                      <a:r>
                        <a:rPr lang="en-US" sz="1400" b="0" i="0" u="none" strike="noStrike">
                          <a:solidFill>
                            <a:srgbClr val="000000"/>
                          </a:solidFill>
                          <a:effectLst/>
                          <a:latin typeface="Calibri"/>
                        </a:rPr>
                        <a:t>42529</a:t>
                      </a:r>
                    </a:p>
                  </a:txBody>
                  <a:tcPr marL="12700" marR="12700" marT="12700" marB="0" anchor="b"/>
                </a:tc>
                <a:tc>
                  <a:txBody>
                    <a:bodyPr/>
                    <a:lstStyle/>
                    <a:p>
                      <a:pPr algn="ctr" fontAlgn="b"/>
                      <a:r>
                        <a:rPr lang="en-US" sz="1400" b="0" i="0" u="none" strike="noStrike">
                          <a:solidFill>
                            <a:srgbClr val="000000"/>
                          </a:solidFill>
                          <a:effectLst/>
                          <a:latin typeface="Calibri"/>
                        </a:rPr>
                        <a:t>15747</a:t>
                      </a:r>
                    </a:p>
                  </a:txBody>
                  <a:tcPr marL="12700" marR="12700" marT="12700" marB="0" anchor="b"/>
                </a:tc>
                <a:tc>
                  <a:txBody>
                    <a:bodyPr/>
                    <a:lstStyle/>
                    <a:p>
                      <a:pPr algn="ctr" fontAlgn="b"/>
                      <a:r>
                        <a:rPr lang="en-US" sz="1400" b="0" i="0" u="none" strike="noStrike">
                          <a:solidFill>
                            <a:srgbClr val="000000"/>
                          </a:solidFill>
                          <a:effectLst/>
                          <a:latin typeface="Calibri"/>
                        </a:rPr>
                        <a:t>3682</a:t>
                      </a:r>
                    </a:p>
                  </a:txBody>
                  <a:tcPr marL="12700" marR="12700" marT="12700" marB="0" anchor="b"/>
                </a:tc>
                <a:tc>
                  <a:txBody>
                    <a:bodyPr/>
                    <a:lstStyle/>
                    <a:p>
                      <a:pPr algn="ctr" fontAlgn="b"/>
                      <a:r>
                        <a:rPr lang="en-US" sz="1400" b="0" i="0" u="none" strike="noStrike">
                          <a:solidFill>
                            <a:srgbClr val="000000"/>
                          </a:solidFill>
                          <a:effectLst/>
                          <a:latin typeface="Calibri"/>
                        </a:rPr>
                        <a:t>55</a:t>
                      </a:r>
                    </a:p>
                  </a:txBody>
                  <a:tcPr marL="12700" marR="12700" marT="12700" marB="0" anchor="b"/>
                </a:tc>
                <a:tc>
                  <a:txBody>
                    <a:bodyPr/>
                    <a:lstStyle/>
                    <a:p>
                      <a:pPr algn="ctr" fontAlgn="b"/>
                      <a:r>
                        <a:rPr lang="en-US" sz="1400" b="0" i="0" u="none" strike="noStrike">
                          <a:solidFill>
                            <a:srgbClr val="000000"/>
                          </a:solidFill>
                          <a:effectLst/>
                          <a:latin typeface="Calibri"/>
                        </a:rPr>
                        <a:t>1191</a:t>
                      </a:r>
                    </a:p>
                  </a:txBody>
                  <a:tcPr marL="12700" marR="12700" marT="12700" marB="0" anchor="b"/>
                </a:tc>
                <a:tc>
                  <a:txBody>
                    <a:bodyPr/>
                    <a:lstStyle/>
                    <a:p>
                      <a:pPr algn="ctr" fontAlgn="b"/>
                      <a:r>
                        <a:rPr lang="en-US" sz="1400" b="0" i="0" u="none" strike="noStrike">
                          <a:solidFill>
                            <a:srgbClr val="000000"/>
                          </a:solidFill>
                          <a:effectLst/>
                          <a:latin typeface="Calibri"/>
                        </a:rPr>
                        <a:t>632</a:t>
                      </a:r>
                    </a:p>
                  </a:txBody>
                  <a:tcPr marL="12700" marR="12700" marT="12700" marB="0" anchor="b"/>
                </a:tc>
                <a:tc>
                  <a:txBody>
                    <a:bodyPr/>
                    <a:lstStyle/>
                    <a:p>
                      <a:pPr algn="ctr" fontAlgn="b"/>
                      <a:r>
                        <a:rPr lang="en-US" sz="1400" b="1" i="0" u="none" strike="noStrike">
                          <a:solidFill>
                            <a:srgbClr val="000000"/>
                          </a:solidFill>
                          <a:effectLst/>
                          <a:latin typeface="Calibri"/>
                        </a:rPr>
                        <a:t>361</a:t>
                      </a:r>
                    </a:p>
                  </a:txBody>
                  <a:tcPr marL="12700" marR="12700" marT="12700" marB="0" anchor="b"/>
                </a:tc>
              </a:tr>
              <a:tr h="268559">
                <a:tc>
                  <a:txBody>
                    <a:bodyPr/>
                    <a:lstStyle/>
                    <a:p>
                      <a:pPr algn="l" fontAlgn="b"/>
                      <a:r>
                        <a:rPr lang="en-US" sz="1400" b="0" i="0" u="none" strike="noStrike">
                          <a:solidFill>
                            <a:srgbClr val="000000"/>
                          </a:solidFill>
                          <a:effectLst/>
                          <a:latin typeface="Calibri"/>
                        </a:rPr>
                        <a:t>READ</a:t>
                      </a:r>
                    </a:p>
                  </a:txBody>
                  <a:tcPr marL="12700" marR="12700" marT="12700" marB="0" anchor="b"/>
                </a:tc>
                <a:tc>
                  <a:txBody>
                    <a:bodyPr/>
                    <a:lstStyle/>
                    <a:p>
                      <a:pPr algn="ctr" fontAlgn="b"/>
                      <a:r>
                        <a:rPr lang="en-US" sz="1400" b="0" i="0" u="none" strike="noStrike">
                          <a:solidFill>
                            <a:srgbClr val="000000"/>
                          </a:solidFill>
                          <a:effectLst/>
                          <a:latin typeface="Calibri"/>
                        </a:rPr>
                        <a:t>73</a:t>
                      </a:r>
                    </a:p>
                  </a:txBody>
                  <a:tcPr marL="12700" marR="12700" marT="12700" marB="0" anchor="b"/>
                </a:tc>
                <a:tc>
                  <a:txBody>
                    <a:bodyPr/>
                    <a:lstStyle/>
                    <a:p>
                      <a:pPr algn="ctr" fontAlgn="b"/>
                      <a:r>
                        <a:rPr lang="en-US" sz="1400" b="1" i="0" u="none" strike="noStrike">
                          <a:solidFill>
                            <a:srgbClr val="000000"/>
                          </a:solidFill>
                          <a:effectLst/>
                          <a:latin typeface="Calibri"/>
                        </a:rPr>
                        <a:t>21229</a:t>
                      </a:r>
                    </a:p>
                  </a:txBody>
                  <a:tcPr marL="12700" marR="12700" marT="12700" marB="0" anchor="b"/>
                </a:tc>
                <a:tc>
                  <a:txBody>
                    <a:bodyPr/>
                    <a:lstStyle/>
                    <a:p>
                      <a:pPr algn="ctr" fontAlgn="b"/>
                      <a:r>
                        <a:rPr lang="en-US" sz="1400" b="0" i="0" u="none" strike="noStrike">
                          <a:solidFill>
                            <a:srgbClr val="000000"/>
                          </a:solidFill>
                          <a:effectLst/>
                          <a:latin typeface="Calibri"/>
                        </a:rPr>
                        <a:t>14471</a:t>
                      </a:r>
                    </a:p>
                  </a:txBody>
                  <a:tcPr marL="12700" marR="12700" marT="12700" marB="0" anchor="b"/>
                </a:tc>
                <a:tc>
                  <a:txBody>
                    <a:bodyPr/>
                    <a:lstStyle/>
                    <a:p>
                      <a:pPr algn="ctr" fontAlgn="b"/>
                      <a:r>
                        <a:rPr lang="en-US" sz="1400" b="0" i="0" u="none" strike="noStrike">
                          <a:solidFill>
                            <a:srgbClr val="000000"/>
                          </a:solidFill>
                          <a:effectLst/>
                          <a:latin typeface="Calibri"/>
                        </a:rPr>
                        <a:t>4629</a:t>
                      </a:r>
                    </a:p>
                  </a:txBody>
                  <a:tcPr marL="12700" marR="12700" marT="12700" marB="0" anchor="b"/>
                </a:tc>
                <a:tc>
                  <a:txBody>
                    <a:bodyPr/>
                    <a:lstStyle/>
                    <a:p>
                      <a:pPr algn="ctr" fontAlgn="b"/>
                      <a:r>
                        <a:rPr lang="en-US" sz="1400" b="0" i="0" u="none" strike="noStrike">
                          <a:solidFill>
                            <a:srgbClr val="000000"/>
                          </a:solidFill>
                          <a:effectLst/>
                          <a:latin typeface="Calibri"/>
                        </a:rPr>
                        <a:t>1779</a:t>
                      </a:r>
                    </a:p>
                  </a:txBody>
                  <a:tcPr marL="12700" marR="12700" marT="12700" marB="0" anchor="b"/>
                </a:tc>
                <a:tc>
                  <a:txBody>
                    <a:bodyPr/>
                    <a:lstStyle/>
                    <a:p>
                      <a:pPr algn="ctr" fontAlgn="b"/>
                      <a:r>
                        <a:rPr lang="en-US" sz="1400" b="0" i="0" u="none" strike="noStrike">
                          <a:solidFill>
                            <a:srgbClr val="000000"/>
                          </a:solidFill>
                          <a:effectLst/>
                          <a:latin typeface="Calibri"/>
                        </a:rPr>
                        <a:t>6</a:t>
                      </a:r>
                    </a:p>
                  </a:txBody>
                  <a:tcPr marL="12700" marR="12700" marT="12700" marB="0" anchor="b"/>
                </a:tc>
                <a:tc>
                  <a:txBody>
                    <a:bodyPr/>
                    <a:lstStyle/>
                    <a:p>
                      <a:pPr algn="ctr" fontAlgn="b"/>
                      <a:r>
                        <a:rPr lang="en-US" sz="1400" b="0" i="0" u="none" strike="noStrike">
                          <a:solidFill>
                            <a:srgbClr val="000000"/>
                          </a:solidFill>
                          <a:effectLst/>
                          <a:latin typeface="Calibri"/>
                        </a:rPr>
                        <a:t>38</a:t>
                      </a:r>
                    </a:p>
                  </a:txBody>
                  <a:tcPr marL="12700" marR="12700" marT="12700" marB="0" anchor="b"/>
                </a:tc>
                <a:tc>
                  <a:txBody>
                    <a:bodyPr/>
                    <a:lstStyle/>
                    <a:p>
                      <a:pPr algn="ctr" fontAlgn="b"/>
                      <a:r>
                        <a:rPr lang="en-US" sz="1400" b="0" i="0" u="none" strike="noStrike">
                          <a:solidFill>
                            <a:srgbClr val="000000"/>
                          </a:solidFill>
                          <a:effectLst/>
                          <a:latin typeface="Calibri"/>
                        </a:rPr>
                        <a:t>306</a:t>
                      </a:r>
                    </a:p>
                  </a:txBody>
                  <a:tcPr marL="12700" marR="12700" marT="12700" marB="0" anchor="b"/>
                </a:tc>
                <a:tc>
                  <a:txBody>
                    <a:bodyPr/>
                    <a:lstStyle/>
                    <a:p>
                      <a:pPr algn="ctr" fontAlgn="b"/>
                      <a:r>
                        <a:rPr lang="en-US" sz="1400" b="1" i="0" u="none" strike="noStrike">
                          <a:solidFill>
                            <a:srgbClr val="000000"/>
                          </a:solidFill>
                          <a:effectLst/>
                          <a:latin typeface="Calibri"/>
                        </a:rPr>
                        <a:t>291</a:t>
                      </a:r>
                    </a:p>
                  </a:txBody>
                  <a:tcPr marL="12700" marR="12700" marT="12700" marB="0" anchor="b"/>
                </a:tc>
              </a:tr>
              <a:tr h="268559">
                <a:tc>
                  <a:txBody>
                    <a:bodyPr/>
                    <a:lstStyle/>
                    <a:p>
                      <a:pPr algn="l" fontAlgn="b"/>
                      <a:r>
                        <a:rPr lang="en-US" sz="1400" b="0" i="0" u="none" strike="noStrike">
                          <a:solidFill>
                            <a:srgbClr val="000000"/>
                          </a:solidFill>
                          <a:effectLst/>
                          <a:latin typeface="Calibri"/>
                        </a:rPr>
                        <a:t>BLCA</a:t>
                      </a:r>
                    </a:p>
                  </a:txBody>
                  <a:tcPr marL="12700" marR="12700" marT="12700" marB="0" anchor="b"/>
                </a:tc>
                <a:tc>
                  <a:txBody>
                    <a:bodyPr/>
                    <a:lstStyle/>
                    <a:p>
                      <a:pPr algn="ctr" fontAlgn="b"/>
                      <a:r>
                        <a:rPr lang="en-US" sz="1400" b="0" i="0" u="none" strike="noStrike">
                          <a:solidFill>
                            <a:srgbClr val="000000"/>
                          </a:solidFill>
                          <a:effectLst/>
                          <a:latin typeface="Calibri"/>
                        </a:rPr>
                        <a:t>28</a:t>
                      </a:r>
                    </a:p>
                  </a:txBody>
                  <a:tcPr marL="12700" marR="12700" marT="12700" marB="0" anchor="b"/>
                </a:tc>
                <a:tc>
                  <a:txBody>
                    <a:bodyPr/>
                    <a:lstStyle/>
                    <a:p>
                      <a:pPr algn="ctr" fontAlgn="b"/>
                      <a:r>
                        <a:rPr lang="en-US" sz="1400" b="1" i="0" u="none" strike="noStrike">
                          <a:solidFill>
                            <a:srgbClr val="000000"/>
                          </a:solidFill>
                          <a:effectLst/>
                          <a:latin typeface="Calibri"/>
                        </a:rPr>
                        <a:t>7187</a:t>
                      </a:r>
                    </a:p>
                  </a:txBody>
                  <a:tcPr marL="12700" marR="12700" marT="12700" marB="0" anchor="b"/>
                </a:tc>
                <a:tc>
                  <a:txBody>
                    <a:bodyPr/>
                    <a:lstStyle/>
                    <a:p>
                      <a:pPr algn="ctr" fontAlgn="b"/>
                      <a:r>
                        <a:rPr lang="en-US" sz="1400" b="0" i="0" u="none" strike="noStrike">
                          <a:solidFill>
                            <a:srgbClr val="000000"/>
                          </a:solidFill>
                          <a:effectLst/>
                          <a:latin typeface="Calibri"/>
                        </a:rPr>
                        <a:t>4686</a:t>
                      </a:r>
                    </a:p>
                  </a:txBody>
                  <a:tcPr marL="12700" marR="12700" marT="12700" marB="0" anchor="b"/>
                </a:tc>
                <a:tc>
                  <a:txBody>
                    <a:bodyPr/>
                    <a:lstStyle/>
                    <a:p>
                      <a:pPr algn="ctr" fontAlgn="b"/>
                      <a:r>
                        <a:rPr lang="en-US" sz="1400" b="0" i="0" u="none" strike="noStrike" dirty="0">
                          <a:solidFill>
                            <a:srgbClr val="000000"/>
                          </a:solidFill>
                          <a:effectLst/>
                          <a:latin typeface="Calibri"/>
                        </a:rPr>
                        <a:t>1826</a:t>
                      </a:r>
                    </a:p>
                  </a:txBody>
                  <a:tcPr marL="12700" marR="12700" marT="12700" marB="0" anchor="b"/>
                </a:tc>
                <a:tc>
                  <a:txBody>
                    <a:bodyPr/>
                    <a:lstStyle/>
                    <a:p>
                      <a:pPr algn="ctr" fontAlgn="b"/>
                      <a:r>
                        <a:rPr lang="en-US" sz="1400" b="0" i="0" u="none" strike="noStrike">
                          <a:solidFill>
                            <a:srgbClr val="000000"/>
                          </a:solidFill>
                          <a:effectLst/>
                          <a:latin typeface="Calibri"/>
                        </a:rPr>
                        <a:t>418</a:t>
                      </a:r>
                    </a:p>
                  </a:txBody>
                  <a:tcPr marL="12700" marR="12700" marT="12700" marB="0" anchor="b"/>
                </a:tc>
                <a:tc>
                  <a:txBody>
                    <a:bodyPr/>
                    <a:lstStyle/>
                    <a:p>
                      <a:pPr algn="ctr" fontAlgn="b"/>
                      <a:r>
                        <a:rPr lang="en-US" sz="1400" b="0" i="0" u="none" strike="noStrike" dirty="0">
                          <a:solidFill>
                            <a:srgbClr val="000000"/>
                          </a:solidFill>
                          <a:effectLst/>
                          <a:latin typeface="Calibri"/>
                        </a:rPr>
                        <a:t>9</a:t>
                      </a:r>
                    </a:p>
                  </a:txBody>
                  <a:tcPr marL="12700" marR="12700" marT="12700" marB="0" anchor="b"/>
                </a:tc>
                <a:tc>
                  <a:txBody>
                    <a:bodyPr/>
                    <a:lstStyle/>
                    <a:p>
                      <a:pPr algn="ctr" fontAlgn="b"/>
                      <a:r>
                        <a:rPr lang="en-US" sz="1400" b="0" i="0" u="none" strike="noStrike">
                          <a:solidFill>
                            <a:srgbClr val="000000"/>
                          </a:solidFill>
                          <a:effectLst/>
                          <a:latin typeface="Calibri"/>
                        </a:rPr>
                        <a:t>115</a:t>
                      </a:r>
                    </a:p>
                  </a:txBody>
                  <a:tcPr marL="12700" marR="12700" marT="12700" marB="0" anchor="b"/>
                </a:tc>
                <a:tc>
                  <a:txBody>
                    <a:bodyPr/>
                    <a:lstStyle/>
                    <a:p>
                      <a:pPr algn="ctr" fontAlgn="b"/>
                      <a:r>
                        <a:rPr lang="en-US" sz="1400" b="0" i="0" u="none" strike="noStrike">
                          <a:solidFill>
                            <a:srgbClr val="000000"/>
                          </a:solidFill>
                          <a:effectLst/>
                          <a:latin typeface="Calibri"/>
                        </a:rPr>
                        <a:t>133</a:t>
                      </a:r>
                    </a:p>
                  </a:txBody>
                  <a:tcPr marL="12700" marR="12700" marT="12700" marB="0" anchor="b"/>
                </a:tc>
                <a:tc>
                  <a:txBody>
                    <a:bodyPr/>
                    <a:lstStyle/>
                    <a:p>
                      <a:pPr algn="ctr" fontAlgn="b"/>
                      <a:r>
                        <a:rPr lang="en-US" sz="1400" b="1" i="0" u="none" strike="noStrike">
                          <a:solidFill>
                            <a:srgbClr val="000000"/>
                          </a:solidFill>
                          <a:effectLst/>
                          <a:latin typeface="Calibri"/>
                        </a:rPr>
                        <a:t>257</a:t>
                      </a:r>
                    </a:p>
                  </a:txBody>
                  <a:tcPr marL="12700" marR="12700" marT="12700" marB="0" anchor="b"/>
                </a:tc>
              </a:tr>
              <a:tr h="268559">
                <a:tc>
                  <a:txBody>
                    <a:bodyPr/>
                    <a:lstStyle/>
                    <a:p>
                      <a:pPr algn="l" fontAlgn="b"/>
                      <a:r>
                        <a:rPr lang="en-US" sz="1400" b="0" i="0" u="none" strike="noStrike">
                          <a:solidFill>
                            <a:srgbClr val="000000"/>
                          </a:solidFill>
                          <a:effectLst/>
                          <a:latin typeface="Calibri"/>
                        </a:rPr>
                        <a:t>CESC</a:t>
                      </a:r>
                    </a:p>
                  </a:txBody>
                  <a:tcPr marL="12700" marR="12700" marT="12700" marB="0" anchor="b"/>
                </a:tc>
                <a:tc>
                  <a:txBody>
                    <a:bodyPr/>
                    <a:lstStyle/>
                    <a:p>
                      <a:pPr algn="ctr" fontAlgn="b"/>
                      <a:r>
                        <a:rPr lang="en-US" sz="1400" b="0" i="0" u="none" strike="noStrike">
                          <a:solidFill>
                            <a:srgbClr val="000000"/>
                          </a:solidFill>
                          <a:effectLst/>
                          <a:latin typeface="Calibri"/>
                        </a:rPr>
                        <a:t>39</a:t>
                      </a:r>
                    </a:p>
                  </a:txBody>
                  <a:tcPr marL="12700" marR="12700" marT="12700" marB="0" anchor="b"/>
                </a:tc>
                <a:tc>
                  <a:txBody>
                    <a:bodyPr/>
                    <a:lstStyle/>
                    <a:p>
                      <a:pPr algn="ctr" fontAlgn="b"/>
                      <a:r>
                        <a:rPr lang="en-US" sz="1400" b="1" i="0" u="none" strike="noStrike">
                          <a:solidFill>
                            <a:srgbClr val="000000"/>
                          </a:solidFill>
                          <a:effectLst/>
                          <a:latin typeface="Calibri"/>
                        </a:rPr>
                        <a:t>8909</a:t>
                      </a:r>
                    </a:p>
                  </a:txBody>
                  <a:tcPr marL="12700" marR="12700" marT="12700" marB="0" anchor="b"/>
                </a:tc>
                <a:tc>
                  <a:txBody>
                    <a:bodyPr/>
                    <a:lstStyle/>
                    <a:p>
                      <a:pPr algn="ctr" fontAlgn="b"/>
                      <a:r>
                        <a:rPr lang="en-US" sz="1400" b="0" i="0" u="none" strike="noStrike">
                          <a:solidFill>
                            <a:srgbClr val="000000"/>
                          </a:solidFill>
                          <a:effectLst/>
                          <a:latin typeface="Calibri"/>
                        </a:rPr>
                        <a:t>5620</a:t>
                      </a:r>
                    </a:p>
                  </a:txBody>
                  <a:tcPr marL="12700" marR="12700" marT="12700" marB="0" anchor="b"/>
                </a:tc>
                <a:tc>
                  <a:txBody>
                    <a:bodyPr/>
                    <a:lstStyle/>
                    <a:p>
                      <a:pPr algn="ctr" fontAlgn="b"/>
                      <a:r>
                        <a:rPr lang="en-US" sz="1400" b="0" i="0" u="none" strike="noStrike">
                          <a:solidFill>
                            <a:srgbClr val="000000"/>
                          </a:solidFill>
                          <a:effectLst/>
                          <a:latin typeface="Calibri"/>
                        </a:rPr>
                        <a:t>2532</a:t>
                      </a:r>
                    </a:p>
                  </a:txBody>
                  <a:tcPr marL="12700" marR="12700" marT="12700" marB="0" anchor="b"/>
                </a:tc>
                <a:tc>
                  <a:txBody>
                    <a:bodyPr/>
                    <a:lstStyle/>
                    <a:p>
                      <a:pPr algn="ctr" fontAlgn="b"/>
                      <a:r>
                        <a:rPr lang="en-US" sz="1400" b="0" i="0" u="none" strike="noStrike">
                          <a:solidFill>
                            <a:srgbClr val="000000"/>
                          </a:solidFill>
                          <a:effectLst/>
                          <a:latin typeface="Calibri"/>
                        </a:rPr>
                        <a:t>474</a:t>
                      </a:r>
                    </a:p>
                  </a:txBody>
                  <a:tcPr marL="12700" marR="12700" marT="12700" marB="0" anchor="b"/>
                </a:tc>
                <a:tc>
                  <a:txBody>
                    <a:bodyPr/>
                    <a:lstStyle/>
                    <a:p>
                      <a:pPr algn="ctr" fontAlgn="b"/>
                      <a:r>
                        <a:rPr lang="en-US" sz="1400" b="0" i="0" u="none" strike="noStrike" dirty="0">
                          <a:solidFill>
                            <a:srgbClr val="000000"/>
                          </a:solidFill>
                          <a:effectLst/>
                          <a:latin typeface="Calibri"/>
                        </a:rPr>
                        <a:t>11</a:t>
                      </a:r>
                    </a:p>
                  </a:txBody>
                  <a:tcPr marL="12700" marR="12700" marT="12700" marB="0" anchor="b"/>
                </a:tc>
                <a:tc>
                  <a:txBody>
                    <a:bodyPr/>
                    <a:lstStyle/>
                    <a:p>
                      <a:pPr algn="ctr" fontAlgn="b"/>
                      <a:r>
                        <a:rPr lang="en-US" sz="1400" b="0" i="0" u="none" strike="noStrike">
                          <a:solidFill>
                            <a:srgbClr val="000000"/>
                          </a:solidFill>
                          <a:effectLst/>
                          <a:latin typeface="Calibri"/>
                        </a:rPr>
                        <a:t>93</a:t>
                      </a:r>
                    </a:p>
                  </a:txBody>
                  <a:tcPr marL="12700" marR="12700" marT="12700" marB="0" anchor="b"/>
                </a:tc>
                <a:tc>
                  <a:txBody>
                    <a:bodyPr/>
                    <a:lstStyle/>
                    <a:p>
                      <a:pPr algn="ctr" fontAlgn="b"/>
                      <a:r>
                        <a:rPr lang="en-US" sz="1400" b="0" i="0" u="none" strike="noStrike">
                          <a:solidFill>
                            <a:srgbClr val="000000"/>
                          </a:solidFill>
                          <a:effectLst/>
                          <a:latin typeface="Calibri"/>
                        </a:rPr>
                        <a:t>179</a:t>
                      </a:r>
                    </a:p>
                  </a:txBody>
                  <a:tcPr marL="12700" marR="12700" marT="12700" marB="0" anchor="b"/>
                </a:tc>
                <a:tc>
                  <a:txBody>
                    <a:bodyPr/>
                    <a:lstStyle/>
                    <a:p>
                      <a:pPr algn="ctr" fontAlgn="b"/>
                      <a:r>
                        <a:rPr lang="en-US" sz="1400" b="1" i="0" u="none" strike="noStrike">
                          <a:solidFill>
                            <a:srgbClr val="000000"/>
                          </a:solidFill>
                          <a:effectLst/>
                          <a:latin typeface="Calibri"/>
                        </a:rPr>
                        <a:t>228</a:t>
                      </a:r>
                    </a:p>
                  </a:txBody>
                  <a:tcPr marL="12700" marR="12700" marT="12700" marB="0" anchor="b"/>
                </a:tc>
              </a:tr>
              <a:tr h="268559">
                <a:tc>
                  <a:txBody>
                    <a:bodyPr/>
                    <a:lstStyle/>
                    <a:p>
                      <a:pPr algn="l" fontAlgn="b"/>
                      <a:r>
                        <a:rPr lang="en-US" sz="1400" b="0" i="0" u="none" strike="noStrike">
                          <a:solidFill>
                            <a:srgbClr val="000000"/>
                          </a:solidFill>
                          <a:effectLst/>
                          <a:latin typeface="Calibri"/>
                        </a:rPr>
                        <a:t>HNSC</a:t>
                      </a:r>
                    </a:p>
                  </a:txBody>
                  <a:tcPr marL="12700" marR="12700" marT="12700" marB="0" anchor="b"/>
                </a:tc>
                <a:tc>
                  <a:txBody>
                    <a:bodyPr/>
                    <a:lstStyle/>
                    <a:p>
                      <a:pPr algn="ctr" fontAlgn="b"/>
                      <a:r>
                        <a:rPr lang="en-US" sz="1400" b="0" i="0" u="none" strike="noStrike">
                          <a:solidFill>
                            <a:srgbClr val="000000"/>
                          </a:solidFill>
                          <a:effectLst/>
                          <a:latin typeface="Calibri"/>
                        </a:rPr>
                        <a:t>306</a:t>
                      </a:r>
                    </a:p>
                  </a:txBody>
                  <a:tcPr marL="12700" marR="12700" marT="12700" marB="0" anchor="b"/>
                </a:tc>
                <a:tc>
                  <a:txBody>
                    <a:bodyPr/>
                    <a:lstStyle/>
                    <a:p>
                      <a:pPr algn="ctr" fontAlgn="b"/>
                      <a:r>
                        <a:rPr lang="en-US" sz="1400" b="1" i="0" u="none" strike="noStrike" dirty="0">
                          <a:solidFill>
                            <a:srgbClr val="000000"/>
                          </a:solidFill>
                          <a:effectLst/>
                          <a:latin typeface="Calibri"/>
                        </a:rPr>
                        <a:t>56194</a:t>
                      </a:r>
                    </a:p>
                  </a:txBody>
                  <a:tcPr marL="12700" marR="12700" marT="12700" marB="0" anchor="b"/>
                </a:tc>
                <a:tc>
                  <a:txBody>
                    <a:bodyPr/>
                    <a:lstStyle/>
                    <a:p>
                      <a:pPr algn="ctr" fontAlgn="b"/>
                      <a:r>
                        <a:rPr lang="en-US" sz="1400" b="0" i="0" u="none" strike="noStrike">
                          <a:solidFill>
                            <a:srgbClr val="000000"/>
                          </a:solidFill>
                          <a:effectLst/>
                          <a:latin typeface="Calibri"/>
                        </a:rPr>
                        <a:t>36253</a:t>
                      </a:r>
                    </a:p>
                  </a:txBody>
                  <a:tcPr marL="12700" marR="12700" marT="12700" marB="0" anchor="b"/>
                </a:tc>
                <a:tc>
                  <a:txBody>
                    <a:bodyPr/>
                    <a:lstStyle/>
                    <a:p>
                      <a:pPr algn="ctr" fontAlgn="b"/>
                      <a:r>
                        <a:rPr lang="en-US" sz="1400" b="0" i="0" u="none" strike="noStrike">
                          <a:solidFill>
                            <a:srgbClr val="000000"/>
                          </a:solidFill>
                          <a:effectLst/>
                          <a:latin typeface="Calibri"/>
                        </a:rPr>
                        <a:t>14136</a:t>
                      </a:r>
                    </a:p>
                  </a:txBody>
                  <a:tcPr marL="12700" marR="12700" marT="12700" marB="0" anchor="b"/>
                </a:tc>
                <a:tc>
                  <a:txBody>
                    <a:bodyPr/>
                    <a:lstStyle/>
                    <a:p>
                      <a:pPr algn="ctr" fontAlgn="b"/>
                      <a:r>
                        <a:rPr lang="en-US" sz="1400" b="0" i="0" u="none" strike="noStrike">
                          <a:solidFill>
                            <a:srgbClr val="000000"/>
                          </a:solidFill>
                          <a:effectLst/>
                          <a:latin typeface="Calibri"/>
                        </a:rPr>
                        <a:t>2885</a:t>
                      </a:r>
                    </a:p>
                  </a:txBody>
                  <a:tcPr marL="12700" marR="12700" marT="12700" marB="0" anchor="b"/>
                </a:tc>
                <a:tc>
                  <a:txBody>
                    <a:bodyPr/>
                    <a:lstStyle/>
                    <a:p>
                      <a:pPr algn="ctr" fontAlgn="b"/>
                      <a:r>
                        <a:rPr lang="en-US" sz="1400" b="0" i="0" u="none" strike="noStrike">
                          <a:solidFill>
                            <a:srgbClr val="000000"/>
                          </a:solidFill>
                          <a:effectLst/>
                          <a:latin typeface="Calibri"/>
                        </a:rPr>
                        <a:t>53</a:t>
                      </a:r>
                    </a:p>
                  </a:txBody>
                  <a:tcPr marL="12700" marR="12700" marT="12700" marB="0" anchor="b"/>
                </a:tc>
                <a:tc>
                  <a:txBody>
                    <a:bodyPr/>
                    <a:lstStyle/>
                    <a:p>
                      <a:pPr algn="ctr" fontAlgn="b"/>
                      <a:r>
                        <a:rPr lang="en-US" sz="1400" b="0" i="0" u="none" strike="noStrike">
                          <a:solidFill>
                            <a:srgbClr val="000000"/>
                          </a:solidFill>
                          <a:effectLst/>
                          <a:latin typeface="Calibri"/>
                        </a:rPr>
                        <a:t>924</a:t>
                      </a:r>
                    </a:p>
                  </a:txBody>
                  <a:tcPr marL="12700" marR="12700" marT="12700" marB="0" anchor="b"/>
                </a:tc>
                <a:tc>
                  <a:txBody>
                    <a:bodyPr/>
                    <a:lstStyle/>
                    <a:p>
                      <a:pPr algn="ctr" fontAlgn="b"/>
                      <a:r>
                        <a:rPr lang="en-US" sz="1400" b="0" i="0" u="none" strike="noStrike" dirty="0">
                          <a:solidFill>
                            <a:srgbClr val="000000"/>
                          </a:solidFill>
                          <a:effectLst/>
                          <a:latin typeface="Calibri"/>
                        </a:rPr>
                        <a:t>1943</a:t>
                      </a:r>
                    </a:p>
                  </a:txBody>
                  <a:tcPr marL="12700" marR="12700" marT="12700" marB="0" anchor="b"/>
                </a:tc>
                <a:tc>
                  <a:txBody>
                    <a:bodyPr/>
                    <a:lstStyle/>
                    <a:p>
                      <a:pPr algn="ctr" fontAlgn="b"/>
                      <a:r>
                        <a:rPr lang="en-US" sz="1400" b="1" i="0" u="none" strike="noStrike">
                          <a:solidFill>
                            <a:srgbClr val="000000"/>
                          </a:solidFill>
                          <a:effectLst/>
                          <a:latin typeface="Calibri"/>
                        </a:rPr>
                        <a:t>184</a:t>
                      </a:r>
                    </a:p>
                  </a:txBody>
                  <a:tcPr marL="12700" marR="12700" marT="12700" marB="0" anchor="b"/>
                </a:tc>
              </a:tr>
              <a:tr h="268559">
                <a:tc>
                  <a:txBody>
                    <a:bodyPr/>
                    <a:lstStyle/>
                    <a:p>
                      <a:pPr algn="l" fontAlgn="b"/>
                      <a:r>
                        <a:rPr lang="en-US" sz="1400" b="0" i="0" u="none" strike="noStrike">
                          <a:solidFill>
                            <a:srgbClr val="000000"/>
                          </a:solidFill>
                          <a:effectLst/>
                          <a:latin typeface="Calibri"/>
                        </a:rPr>
                        <a:t>LGG</a:t>
                      </a:r>
                    </a:p>
                  </a:txBody>
                  <a:tcPr marL="12700" marR="12700" marT="12700" marB="0" anchor="b"/>
                </a:tc>
                <a:tc>
                  <a:txBody>
                    <a:bodyPr/>
                    <a:lstStyle/>
                    <a:p>
                      <a:pPr algn="ctr" fontAlgn="b"/>
                      <a:r>
                        <a:rPr lang="en-US" sz="1400" b="0" i="0" u="none" strike="noStrike">
                          <a:solidFill>
                            <a:srgbClr val="000000"/>
                          </a:solidFill>
                          <a:effectLst/>
                          <a:latin typeface="Calibri"/>
                        </a:rPr>
                        <a:t>217</a:t>
                      </a:r>
                    </a:p>
                  </a:txBody>
                  <a:tcPr marL="12700" marR="12700" marT="12700" marB="0" anchor="b"/>
                </a:tc>
                <a:tc>
                  <a:txBody>
                    <a:bodyPr/>
                    <a:lstStyle/>
                    <a:p>
                      <a:pPr algn="ctr" fontAlgn="b"/>
                      <a:r>
                        <a:rPr lang="en-US" sz="1400" b="1" i="0" u="none" strike="noStrike" dirty="0">
                          <a:solidFill>
                            <a:srgbClr val="000000"/>
                          </a:solidFill>
                          <a:effectLst/>
                          <a:latin typeface="Calibri"/>
                        </a:rPr>
                        <a:t>25279</a:t>
                      </a:r>
                    </a:p>
                  </a:txBody>
                  <a:tcPr marL="12700" marR="12700" marT="12700" marB="0" anchor="b"/>
                </a:tc>
                <a:tc>
                  <a:txBody>
                    <a:bodyPr/>
                    <a:lstStyle/>
                    <a:p>
                      <a:pPr algn="ctr" fontAlgn="b"/>
                      <a:r>
                        <a:rPr lang="en-US" sz="1400" b="0" i="0" u="none" strike="noStrike">
                          <a:solidFill>
                            <a:srgbClr val="000000"/>
                          </a:solidFill>
                          <a:effectLst/>
                          <a:latin typeface="Calibri"/>
                        </a:rPr>
                        <a:t>16460</a:t>
                      </a:r>
                    </a:p>
                  </a:txBody>
                  <a:tcPr marL="12700" marR="12700" marT="12700" marB="0" anchor="b"/>
                </a:tc>
                <a:tc>
                  <a:txBody>
                    <a:bodyPr/>
                    <a:lstStyle/>
                    <a:p>
                      <a:pPr algn="ctr" fontAlgn="b"/>
                      <a:r>
                        <a:rPr lang="en-US" sz="1400" b="0" i="0" u="none" strike="noStrike">
                          <a:solidFill>
                            <a:srgbClr val="000000"/>
                          </a:solidFill>
                          <a:effectLst/>
                          <a:latin typeface="Calibri"/>
                        </a:rPr>
                        <a:t>6454</a:t>
                      </a:r>
                    </a:p>
                  </a:txBody>
                  <a:tcPr marL="12700" marR="12700" marT="12700" marB="0" anchor="b"/>
                </a:tc>
                <a:tc>
                  <a:txBody>
                    <a:bodyPr/>
                    <a:lstStyle/>
                    <a:p>
                      <a:pPr algn="ctr" fontAlgn="b"/>
                      <a:r>
                        <a:rPr lang="en-US" sz="1400" b="0" i="0" u="none" strike="noStrike">
                          <a:solidFill>
                            <a:srgbClr val="000000"/>
                          </a:solidFill>
                          <a:effectLst/>
                          <a:latin typeface="Calibri"/>
                        </a:rPr>
                        <a:t>1024</a:t>
                      </a:r>
                    </a:p>
                  </a:txBody>
                  <a:tcPr marL="12700" marR="12700" marT="12700" marB="0" anchor="b"/>
                </a:tc>
                <a:tc>
                  <a:txBody>
                    <a:bodyPr/>
                    <a:lstStyle/>
                    <a:p>
                      <a:pPr algn="ctr" fontAlgn="b"/>
                      <a:r>
                        <a:rPr lang="en-US" sz="1400" b="0" i="0" u="none" strike="noStrike">
                          <a:solidFill>
                            <a:srgbClr val="000000"/>
                          </a:solidFill>
                          <a:effectLst/>
                          <a:latin typeface="Calibri"/>
                        </a:rPr>
                        <a:t>13</a:t>
                      </a:r>
                    </a:p>
                  </a:txBody>
                  <a:tcPr marL="12700" marR="12700" marT="12700" marB="0" anchor="b"/>
                </a:tc>
                <a:tc>
                  <a:txBody>
                    <a:bodyPr/>
                    <a:lstStyle/>
                    <a:p>
                      <a:pPr algn="ctr" fontAlgn="b"/>
                      <a:r>
                        <a:rPr lang="en-US" sz="1400" b="0" i="0" u="none" strike="noStrike" dirty="0">
                          <a:solidFill>
                            <a:srgbClr val="000000"/>
                          </a:solidFill>
                          <a:effectLst/>
                          <a:latin typeface="Calibri"/>
                        </a:rPr>
                        <a:t>453</a:t>
                      </a:r>
                    </a:p>
                  </a:txBody>
                  <a:tcPr marL="12700" marR="12700" marT="12700" marB="0" anchor="b"/>
                </a:tc>
                <a:tc>
                  <a:txBody>
                    <a:bodyPr/>
                    <a:lstStyle/>
                    <a:p>
                      <a:pPr algn="ctr" fontAlgn="b"/>
                      <a:r>
                        <a:rPr lang="en-US" sz="1400" b="0" i="0" u="none" strike="noStrike" dirty="0">
                          <a:solidFill>
                            <a:srgbClr val="000000"/>
                          </a:solidFill>
                          <a:effectLst/>
                          <a:latin typeface="Calibri"/>
                        </a:rPr>
                        <a:t>875</a:t>
                      </a:r>
                    </a:p>
                  </a:txBody>
                  <a:tcPr marL="12700" marR="12700" marT="12700" marB="0" anchor="b"/>
                </a:tc>
                <a:tc>
                  <a:txBody>
                    <a:bodyPr/>
                    <a:lstStyle/>
                    <a:p>
                      <a:pPr algn="ctr" fontAlgn="b"/>
                      <a:r>
                        <a:rPr lang="en-US" sz="1400" b="1" i="0" u="none" strike="noStrike">
                          <a:solidFill>
                            <a:srgbClr val="000000"/>
                          </a:solidFill>
                          <a:effectLst/>
                          <a:latin typeface="Calibri"/>
                        </a:rPr>
                        <a:t>116</a:t>
                      </a:r>
                    </a:p>
                  </a:txBody>
                  <a:tcPr marL="12700" marR="12700" marT="12700" marB="0" anchor="b"/>
                </a:tc>
              </a:tr>
              <a:tr h="268559">
                <a:tc>
                  <a:txBody>
                    <a:bodyPr/>
                    <a:lstStyle/>
                    <a:p>
                      <a:pPr algn="l" fontAlgn="b"/>
                      <a:r>
                        <a:rPr lang="en-US" sz="1400" b="0" i="0" u="none" strike="noStrike">
                          <a:solidFill>
                            <a:srgbClr val="000000"/>
                          </a:solidFill>
                          <a:effectLst/>
                          <a:latin typeface="Calibri"/>
                        </a:rPr>
                        <a:t>KIRC</a:t>
                      </a:r>
                    </a:p>
                  </a:txBody>
                  <a:tcPr marL="12700" marR="12700" marT="12700" marB="0" anchor="b"/>
                </a:tc>
                <a:tc>
                  <a:txBody>
                    <a:bodyPr/>
                    <a:lstStyle/>
                    <a:p>
                      <a:pPr algn="ctr" fontAlgn="b"/>
                      <a:r>
                        <a:rPr lang="en-US" sz="1400" b="0" i="0" u="none" strike="noStrike">
                          <a:solidFill>
                            <a:srgbClr val="000000"/>
                          </a:solidFill>
                          <a:effectLst/>
                          <a:latin typeface="Calibri"/>
                        </a:rPr>
                        <a:t>297</a:t>
                      </a:r>
                    </a:p>
                  </a:txBody>
                  <a:tcPr marL="12700" marR="12700" marT="12700" marB="0" anchor="b"/>
                </a:tc>
                <a:tc>
                  <a:txBody>
                    <a:bodyPr/>
                    <a:lstStyle/>
                    <a:p>
                      <a:pPr algn="ctr" fontAlgn="b"/>
                      <a:r>
                        <a:rPr lang="en-US" sz="1400" b="1" i="0" u="none" strike="noStrike">
                          <a:solidFill>
                            <a:srgbClr val="000000"/>
                          </a:solidFill>
                          <a:effectLst/>
                          <a:latin typeface="Calibri"/>
                        </a:rPr>
                        <a:t>23656</a:t>
                      </a:r>
                    </a:p>
                  </a:txBody>
                  <a:tcPr marL="12700" marR="12700" marT="12700" marB="0" anchor="b"/>
                </a:tc>
                <a:tc>
                  <a:txBody>
                    <a:bodyPr/>
                    <a:lstStyle/>
                    <a:p>
                      <a:pPr algn="ctr" fontAlgn="b"/>
                      <a:r>
                        <a:rPr lang="en-US" sz="1400" b="0" i="0" u="none" strike="noStrike">
                          <a:solidFill>
                            <a:srgbClr val="000000"/>
                          </a:solidFill>
                          <a:effectLst/>
                          <a:latin typeface="Calibri"/>
                        </a:rPr>
                        <a:t>15594</a:t>
                      </a:r>
                    </a:p>
                  </a:txBody>
                  <a:tcPr marL="12700" marR="12700" marT="12700" marB="0" anchor="b"/>
                </a:tc>
                <a:tc>
                  <a:txBody>
                    <a:bodyPr/>
                    <a:lstStyle/>
                    <a:p>
                      <a:pPr algn="ctr" fontAlgn="b"/>
                      <a:r>
                        <a:rPr lang="en-US" sz="1400" b="0" i="0" u="none" strike="noStrike">
                          <a:solidFill>
                            <a:srgbClr val="000000"/>
                          </a:solidFill>
                          <a:effectLst/>
                          <a:latin typeface="Calibri"/>
                        </a:rPr>
                        <a:t>5884</a:t>
                      </a:r>
                    </a:p>
                  </a:txBody>
                  <a:tcPr marL="12700" marR="12700" marT="12700" marB="0" anchor="b"/>
                </a:tc>
                <a:tc>
                  <a:txBody>
                    <a:bodyPr/>
                    <a:lstStyle/>
                    <a:p>
                      <a:pPr algn="ctr" fontAlgn="b"/>
                      <a:r>
                        <a:rPr lang="en-US" sz="1400" b="0" i="0" u="none" strike="noStrike">
                          <a:solidFill>
                            <a:srgbClr val="000000"/>
                          </a:solidFill>
                          <a:effectLst/>
                          <a:latin typeface="Calibri"/>
                        </a:rPr>
                        <a:t>1076</a:t>
                      </a:r>
                    </a:p>
                  </a:txBody>
                  <a:tcPr marL="12700" marR="12700" marT="12700" marB="0" anchor="b"/>
                </a:tc>
                <a:tc>
                  <a:txBody>
                    <a:bodyPr/>
                    <a:lstStyle/>
                    <a:p>
                      <a:pPr algn="ctr" fontAlgn="b"/>
                      <a:r>
                        <a:rPr lang="en-US" sz="1400" b="0" i="0" u="none" strike="noStrike">
                          <a:solidFill>
                            <a:srgbClr val="000000"/>
                          </a:solidFill>
                          <a:effectLst/>
                          <a:latin typeface="Calibri"/>
                        </a:rPr>
                        <a:t>21</a:t>
                      </a:r>
                    </a:p>
                  </a:txBody>
                  <a:tcPr marL="12700" marR="12700" marT="12700" marB="0" anchor="b"/>
                </a:tc>
                <a:tc>
                  <a:txBody>
                    <a:bodyPr/>
                    <a:lstStyle/>
                    <a:p>
                      <a:pPr algn="ctr" fontAlgn="b"/>
                      <a:r>
                        <a:rPr lang="en-US" sz="1400" b="0" i="0" u="none" strike="noStrike">
                          <a:solidFill>
                            <a:srgbClr val="000000"/>
                          </a:solidFill>
                          <a:effectLst/>
                          <a:latin typeface="Calibri"/>
                        </a:rPr>
                        <a:t>495</a:t>
                      </a:r>
                    </a:p>
                  </a:txBody>
                  <a:tcPr marL="12700" marR="12700" marT="12700" marB="0" anchor="b"/>
                </a:tc>
                <a:tc>
                  <a:txBody>
                    <a:bodyPr/>
                    <a:lstStyle/>
                    <a:p>
                      <a:pPr algn="ctr" fontAlgn="b"/>
                      <a:r>
                        <a:rPr lang="en-US" sz="1400" b="0" i="0" u="none" strike="noStrike" dirty="0">
                          <a:solidFill>
                            <a:srgbClr val="000000"/>
                          </a:solidFill>
                          <a:effectLst/>
                          <a:latin typeface="Calibri"/>
                        </a:rPr>
                        <a:t>586</a:t>
                      </a:r>
                    </a:p>
                  </a:txBody>
                  <a:tcPr marL="12700" marR="12700" marT="12700" marB="0" anchor="b"/>
                </a:tc>
                <a:tc>
                  <a:txBody>
                    <a:bodyPr/>
                    <a:lstStyle/>
                    <a:p>
                      <a:pPr algn="ctr" fontAlgn="b"/>
                      <a:r>
                        <a:rPr lang="en-US" sz="1400" b="1" i="0" u="none" strike="noStrike">
                          <a:solidFill>
                            <a:srgbClr val="000000"/>
                          </a:solidFill>
                          <a:effectLst/>
                          <a:latin typeface="Calibri"/>
                        </a:rPr>
                        <a:t>80</a:t>
                      </a:r>
                    </a:p>
                  </a:txBody>
                  <a:tcPr marL="12700" marR="12700" marT="12700" marB="0" anchor="b"/>
                </a:tc>
              </a:tr>
              <a:tr h="268559">
                <a:tc>
                  <a:txBody>
                    <a:bodyPr/>
                    <a:lstStyle/>
                    <a:p>
                      <a:pPr algn="l" fontAlgn="b"/>
                      <a:r>
                        <a:rPr lang="en-US" sz="1400" b="0" i="0" u="none" strike="noStrike">
                          <a:solidFill>
                            <a:srgbClr val="000000"/>
                          </a:solidFill>
                          <a:effectLst/>
                          <a:latin typeface="Calibri"/>
                        </a:rPr>
                        <a:t>GBM</a:t>
                      </a:r>
                    </a:p>
                  </a:txBody>
                  <a:tcPr marL="12700" marR="12700" marT="12700" marB="0" anchor="b"/>
                </a:tc>
                <a:tc>
                  <a:txBody>
                    <a:bodyPr/>
                    <a:lstStyle/>
                    <a:p>
                      <a:pPr algn="ctr" fontAlgn="b"/>
                      <a:r>
                        <a:rPr lang="en-US" sz="1400" b="0" i="0" u="none" strike="noStrike">
                          <a:solidFill>
                            <a:srgbClr val="000000"/>
                          </a:solidFill>
                          <a:effectLst/>
                          <a:latin typeface="Calibri"/>
                        </a:rPr>
                        <a:t>284</a:t>
                      </a:r>
                    </a:p>
                  </a:txBody>
                  <a:tcPr marL="12700" marR="12700" marT="12700" marB="0" anchor="b"/>
                </a:tc>
                <a:tc>
                  <a:txBody>
                    <a:bodyPr/>
                    <a:lstStyle/>
                    <a:p>
                      <a:pPr algn="ctr" fontAlgn="b"/>
                      <a:r>
                        <a:rPr lang="en-US" sz="1400" b="1" i="0" u="none" strike="noStrike">
                          <a:solidFill>
                            <a:srgbClr val="000000"/>
                          </a:solidFill>
                          <a:effectLst/>
                          <a:latin typeface="Calibri"/>
                        </a:rPr>
                        <a:t>20589</a:t>
                      </a:r>
                    </a:p>
                  </a:txBody>
                  <a:tcPr marL="12700" marR="12700" marT="12700" marB="0" anchor="b"/>
                </a:tc>
                <a:tc>
                  <a:txBody>
                    <a:bodyPr/>
                    <a:lstStyle/>
                    <a:p>
                      <a:pPr algn="ctr" fontAlgn="b"/>
                      <a:r>
                        <a:rPr lang="en-US" sz="1400" b="0" i="0" u="none" strike="noStrike">
                          <a:solidFill>
                            <a:srgbClr val="000000"/>
                          </a:solidFill>
                          <a:effectLst/>
                          <a:latin typeface="Calibri"/>
                        </a:rPr>
                        <a:t>13461</a:t>
                      </a:r>
                    </a:p>
                  </a:txBody>
                  <a:tcPr marL="12700" marR="12700" marT="12700" marB="0" anchor="b"/>
                </a:tc>
                <a:tc>
                  <a:txBody>
                    <a:bodyPr/>
                    <a:lstStyle/>
                    <a:p>
                      <a:pPr algn="ctr" fontAlgn="b"/>
                      <a:r>
                        <a:rPr lang="en-US" sz="1400" b="0" i="0" u="none" strike="noStrike">
                          <a:solidFill>
                            <a:srgbClr val="000000"/>
                          </a:solidFill>
                          <a:effectLst/>
                          <a:latin typeface="Calibri"/>
                        </a:rPr>
                        <a:t>5229</a:t>
                      </a:r>
                    </a:p>
                  </a:txBody>
                  <a:tcPr marL="12700" marR="12700" marT="12700" marB="0" anchor="b"/>
                </a:tc>
                <a:tc>
                  <a:txBody>
                    <a:bodyPr/>
                    <a:lstStyle/>
                    <a:p>
                      <a:pPr algn="ctr" fontAlgn="b"/>
                      <a:r>
                        <a:rPr lang="en-US" sz="1400" b="0" i="0" u="none" strike="noStrike">
                          <a:solidFill>
                            <a:srgbClr val="000000"/>
                          </a:solidFill>
                          <a:effectLst/>
                          <a:latin typeface="Calibri"/>
                        </a:rPr>
                        <a:t>809</a:t>
                      </a:r>
                    </a:p>
                  </a:txBody>
                  <a:tcPr marL="12700" marR="12700" marT="12700" marB="0" anchor="b"/>
                </a:tc>
                <a:tc>
                  <a:txBody>
                    <a:bodyPr/>
                    <a:lstStyle/>
                    <a:p>
                      <a:pPr algn="ctr" fontAlgn="b"/>
                      <a:r>
                        <a:rPr lang="en-US" sz="1400" b="0" i="0" u="none" strike="noStrike">
                          <a:solidFill>
                            <a:srgbClr val="000000"/>
                          </a:solidFill>
                          <a:effectLst/>
                          <a:latin typeface="Calibri"/>
                        </a:rPr>
                        <a:t>11</a:t>
                      </a:r>
                    </a:p>
                  </a:txBody>
                  <a:tcPr marL="12700" marR="12700" marT="12700" marB="0" anchor="b"/>
                </a:tc>
                <a:tc>
                  <a:txBody>
                    <a:bodyPr/>
                    <a:lstStyle/>
                    <a:p>
                      <a:pPr algn="ctr" fontAlgn="b"/>
                      <a:r>
                        <a:rPr lang="en-US" sz="1400" b="0" i="0" u="none" strike="noStrike">
                          <a:solidFill>
                            <a:srgbClr val="000000"/>
                          </a:solidFill>
                          <a:effectLst/>
                          <a:latin typeface="Calibri"/>
                        </a:rPr>
                        <a:t>339</a:t>
                      </a:r>
                    </a:p>
                  </a:txBody>
                  <a:tcPr marL="12700" marR="12700" marT="12700" marB="0" anchor="b"/>
                </a:tc>
                <a:tc>
                  <a:txBody>
                    <a:bodyPr/>
                    <a:lstStyle/>
                    <a:p>
                      <a:pPr algn="ctr" fontAlgn="b"/>
                      <a:r>
                        <a:rPr lang="en-US" sz="1400" b="0" i="0" u="none" strike="noStrike" dirty="0">
                          <a:solidFill>
                            <a:srgbClr val="000000"/>
                          </a:solidFill>
                          <a:effectLst/>
                          <a:latin typeface="Calibri"/>
                        </a:rPr>
                        <a:t>740</a:t>
                      </a:r>
                    </a:p>
                  </a:txBody>
                  <a:tcPr marL="12700" marR="12700" marT="12700" marB="0" anchor="b"/>
                </a:tc>
                <a:tc>
                  <a:txBody>
                    <a:bodyPr/>
                    <a:lstStyle/>
                    <a:p>
                      <a:pPr algn="ctr" fontAlgn="b"/>
                      <a:r>
                        <a:rPr lang="en-US" sz="1400" b="1" i="0" u="none" strike="noStrike">
                          <a:solidFill>
                            <a:srgbClr val="000000"/>
                          </a:solidFill>
                          <a:effectLst/>
                          <a:latin typeface="Calibri"/>
                        </a:rPr>
                        <a:t>72</a:t>
                      </a:r>
                    </a:p>
                  </a:txBody>
                  <a:tcPr marL="12700" marR="12700" marT="12700" marB="0" anchor="b"/>
                </a:tc>
              </a:tr>
              <a:tr h="268559">
                <a:tc>
                  <a:txBody>
                    <a:bodyPr/>
                    <a:lstStyle/>
                    <a:p>
                      <a:pPr algn="l" fontAlgn="b"/>
                      <a:r>
                        <a:rPr lang="en-US" sz="1400" b="0" i="0" u="none" strike="noStrike">
                          <a:solidFill>
                            <a:srgbClr val="000000"/>
                          </a:solidFill>
                          <a:effectLst/>
                          <a:latin typeface="Calibri"/>
                        </a:rPr>
                        <a:t>KIRP</a:t>
                      </a:r>
                    </a:p>
                  </a:txBody>
                  <a:tcPr marL="12700" marR="12700" marT="12700" marB="0" anchor="b"/>
                </a:tc>
                <a:tc>
                  <a:txBody>
                    <a:bodyPr/>
                    <a:lstStyle/>
                    <a:p>
                      <a:pPr algn="ctr" fontAlgn="b"/>
                      <a:r>
                        <a:rPr lang="en-US" sz="1400" b="0" i="0" u="none" strike="noStrike">
                          <a:solidFill>
                            <a:srgbClr val="000000"/>
                          </a:solidFill>
                          <a:effectLst/>
                          <a:latin typeface="Calibri"/>
                        </a:rPr>
                        <a:t>114</a:t>
                      </a:r>
                    </a:p>
                  </a:txBody>
                  <a:tcPr marL="12700" marR="12700" marT="12700" marB="0" anchor="b"/>
                </a:tc>
                <a:tc>
                  <a:txBody>
                    <a:bodyPr/>
                    <a:lstStyle/>
                    <a:p>
                      <a:pPr algn="ctr" fontAlgn="b"/>
                      <a:r>
                        <a:rPr lang="en-US" sz="1400" b="1" i="0" u="none" strike="noStrike">
                          <a:solidFill>
                            <a:srgbClr val="000000"/>
                          </a:solidFill>
                          <a:effectLst/>
                          <a:latin typeface="Calibri"/>
                        </a:rPr>
                        <a:t>7733</a:t>
                      </a:r>
                    </a:p>
                  </a:txBody>
                  <a:tcPr marL="12700" marR="12700" marT="12700" marB="0" anchor="b"/>
                </a:tc>
                <a:tc>
                  <a:txBody>
                    <a:bodyPr/>
                    <a:lstStyle/>
                    <a:p>
                      <a:pPr algn="ctr" fontAlgn="b"/>
                      <a:r>
                        <a:rPr lang="en-US" sz="1400" b="0" i="0" u="none" strike="noStrike">
                          <a:solidFill>
                            <a:srgbClr val="000000"/>
                          </a:solidFill>
                          <a:effectLst/>
                          <a:latin typeface="Calibri"/>
                        </a:rPr>
                        <a:t>4829</a:t>
                      </a:r>
                    </a:p>
                  </a:txBody>
                  <a:tcPr marL="12700" marR="12700" marT="12700" marB="0" anchor="b"/>
                </a:tc>
                <a:tc>
                  <a:txBody>
                    <a:bodyPr/>
                    <a:lstStyle/>
                    <a:p>
                      <a:pPr algn="ctr" fontAlgn="b"/>
                      <a:r>
                        <a:rPr lang="en-US" sz="1400" b="0" i="0" u="none" strike="noStrike">
                          <a:solidFill>
                            <a:srgbClr val="000000"/>
                          </a:solidFill>
                          <a:effectLst/>
                          <a:latin typeface="Calibri"/>
                        </a:rPr>
                        <a:t>1725</a:t>
                      </a:r>
                    </a:p>
                  </a:txBody>
                  <a:tcPr marL="12700" marR="12700" marT="12700" marB="0" anchor="b"/>
                </a:tc>
                <a:tc>
                  <a:txBody>
                    <a:bodyPr/>
                    <a:lstStyle/>
                    <a:p>
                      <a:pPr algn="ctr" fontAlgn="b"/>
                      <a:r>
                        <a:rPr lang="en-US" sz="1400" b="0" i="0" u="none" strike="noStrike">
                          <a:solidFill>
                            <a:srgbClr val="000000"/>
                          </a:solidFill>
                          <a:effectLst/>
                          <a:latin typeface="Calibri"/>
                        </a:rPr>
                        <a:t>266</a:t>
                      </a:r>
                    </a:p>
                  </a:txBody>
                  <a:tcPr marL="12700" marR="12700" marT="12700" marB="0" anchor="b"/>
                </a:tc>
                <a:tc>
                  <a:txBody>
                    <a:bodyPr/>
                    <a:lstStyle/>
                    <a:p>
                      <a:pPr algn="ctr" fontAlgn="b"/>
                      <a:r>
                        <a:rPr lang="en-US" sz="1400" b="0" i="0" u="none" strike="noStrike">
                          <a:solidFill>
                            <a:srgbClr val="000000"/>
                          </a:solidFill>
                          <a:effectLst/>
                          <a:latin typeface="Calibri"/>
                        </a:rPr>
                        <a:t>6</a:t>
                      </a:r>
                    </a:p>
                  </a:txBody>
                  <a:tcPr marL="12700" marR="12700" marT="12700" marB="0" anchor="b"/>
                </a:tc>
                <a:tc>
                  <a:txBody>
                    <a:bodyPr/>
                    <a:lstStyle/>
                    <a:p>
                      <a:pPr algn="ctr" fontAlgn="b"/>
                      <a:r>
                        <a:rPr lang="en-US" sz="1400" b="0" i="0" u="none" strike="noStrike">
                          <a:solidFill>
                            <a:srgbClr val="000000"/>
                          </a:solidFill>
                          <a:effectLst/>
                          <a:latin typeface="Calibri"/>
                        </a:rPr>
                        <a:t>178</a:t>
                      </a:r>
                    </a:p>
                  </a:txBody>
                  <a:tcPr marL="12700" marR="12700" marT="12700" marB="0" anchor="b"/>
                </a:tc>
                <a:tc>
                  <a:txBody>
                    <a:bodyPr/>
                    <a:lstStyle/>
                    <a:p>
                      <a:pPr algn="ctr" fontAlgn="b"/>
                      <a:r>
                        <a:rPr lang="en-US" sz="1400" b="0" i="0" u="none" strike="noStrike">
                          <a:solidFill>
                            <a:srgbClr val="000000"/>
                          </a:solidFill>
                          <a:effectLst/>
                          <a:latin typeface="Calibri"/>
                        </a:rPr>
                        <a:t>729</a:t>
                      </a:r>
                    </a:p>
                  </a:txBody>
                  <a:tcPr marL="12700" marR="12700" marT="12700" marB="0" anchor="b"/>
                </a:tc>
                <a:tc>
                  <a:txBody>
                    <a:bodyPr/>
                    <a:lstStyle/>
                    <a:p>
                      <a:pPr algn="ctr" fontAlgn="b"/>
                      <a:r>
                        <a:rPr lang="en-US" sz="1400" b="1" i="0" u="none" strike="noStrike">
                          <a:solidFill>
                            <a:srgbClr val="000000"/>
                          </a:solidFill>
                          <a:effectLst/>
                          <a:latin typeface="Calibri"/>
                        </a:rPr>
                        <a:t>68</a:t>
                      </a:r>
                    </a:p>
                  </a:txBody>
                  <a:tcPr marL="12700" marR="12700" marT="12700" marB="0" anchor="b"/>
                </a:tc>
              </a:tr>
              <a:tr h="268559">
                <a:tc>
                  <a:txBody>
                    <a:bodyPr/>
                    <a:lstStyle/>
                    <a:p>
                      <a:pPr algn="l" fontAlgn="b"/>
                      <a:r>
                        <a:rPr lang="en-US" sz="1400" b="0" i="0" u="none" strike="noStrike">
                          <a:solidFill>
                            <a:srgbClr val="000000"/>
                          </a:solidFill>
                          <a:effectLst/>
                          <a:latin typeface="Calibri"/>
                        </a:rPr>
                        <a:t>OV</a:t>
                      </a:r>
                    </a:p>
                  </a:txBody>
                  <a:tcPr marL="12700" marR="12700" marT="12700" marB="0" anchor="b"/>
                </a:tc>
                <a:tc>
                  <a:txBody>
                    <a:bodyPr/>
                    <a:lstStyle/>
                    <a:p>
                      <a:pPr algn="ctr" fontAlgn="b"/>
                      <a:r>
                        <a:rPr lang="en-US" sz="1400" b="0" i="0" u="none" strike="noStrike">
                          <a:solidFill>
                            <a:srgbClr val="000000"/>
                          </a:solidFill>
                          <a:effectLst/>
                          <a:latin typeface="Calibri"/>
                        </a:rPr>
                        <a:t>316</a:t>
                      </a:r>
                    </a:p>
                  </a:txBody>
                  <a:tcPr marL="12700" marR="12700" marT="12700" marB="0" anchor="b"/>
                </a:tc>
                <a:tc>
                  <a:txBody>
                    <a:bodyPr/>
                    <a:lstStyle/>
                    <a:p>
                      <a:pPr algn="ctr" fontAlgn="b"/>
                      <a:r>
                        <a:rPr lang="en-US" sz="1400" b="1" i="0" u="none" strike="noStrike" dirty="0">
                          <a:solidFill>
                            <a:srgbClr val="000000"/>
                          </a:solidFill>
                          <a:effectLst/>
                          <a:latin typeface="Calibri"/>
                        </a:rPr>
                        <a:t>19233</a:t>
                      </a:r>
                    </a:p>
                  </a:txBody>
                  <a:tcPr marL="12700" marR="12700" marT="12700" marB="0" anchor="b"/>
                </a:tc>
                <a:tc>
                  <a:txBody>
                    <a:bodyPr/>
                    <a:lstStyle/>
                    <a:p>
                      <a:pPr algn="ctr" fontAlgn="b"/>
                      <a:r>
                        <a:rPr lang="en-US" sz="1400" b="0" i="0" u="none" strike="noStrike">
                          <a:solidFill>
                            <a:srgbClr val="000000"/>
                          </a:solidFill>
                          <a:effectLst/>
                          <a:latin typeface="Calibri"/>
                        </a:rPr>
                        <a:t>13164</a:t>
                      </a:r>
                    </a:p>
                  </a:txBody>
                  <a:tcPr marL="12700" marR="12700" marT="12700" marB="0" anchor="b"/>
                </a:tc>
                <a:tc>
                  <a:txBody>
                    <a:bodyPr/>
                    <a:lstStyle/>
                    <a:p>
                      <a:pPr algn="ctr" fontAlgn="b"/>
                      <a:r>
                        <a:rPr lang="en-US" sz="1400" b="0" i="0" u="none" strike="noStrike">
                          <a:solidFill>
                            <a:srgbClr val="000000"/>
                          </a:solidFill>
                          <a:effectLst/>
                          <a:latin typeface="Calibri"/>
                        </a:rPr>
                        <a:t>4231</a:t>
                      </a:r>
                    </a:p>
                  </a:txBody>
                  <a:tcPr marL="12700" marR="12700" marT="12700" marB="0" anchor="b"/>
                </a:tc>
                <a:tc>
                  <a:txBody>
                    <a:bodyPr/>
                    <a:lstStyle/>
                    <a:p>
                      <a:pPr algn="ctr" fontAlgn="b"/>
                      <a:r>
                        <a:rPr lang="en-US" sz="1400" b="0" i="0" u="none" strike="noStrike">
                          <a:solidFill>
                            <a:srgbClr val="000000"/>
                          </a:solidFill>
                          <a:effectLst/>
                          <a:latin typeface="Calibri"/>
                        </a:rPr>
                        <a:t>800</a:t>
                      </a:r>
                    </a:p>
                  </a:txBody>
                  <a:tcPr marL="12700" marR="12700" marT="12700" marB="0" anchor="b"/>
                </a:tc>
                <a:tc>
                  <a:txBody>
                    <a:bodyPr/>
                    <a:lstStyle/>
                    <a:p>
                      <a:pPr algn="ctr" fontAlgn="b"/>
                      <a:r>
                        <a:rPr lang="en-US" sz="1400" b="0" i="0" u="none" strike="noStrike">
                          <a:solidFill>
                            <a:srgbClr val="000000"/>
                          </a:solidFill>
                          <a:effectLst/>
                          <a:latin typeface="Calibri"/>
                        </a:rPr>
                        <a:t>16</a:t>
                      </a:r>
                    </a:p>
                  </a:txBody>
                  <a:tcPr marL="12700" marR="12700" marT="12700" marB="0" anchor="b"/>
                </a:tc>
                <a:tc>
                  <a:txBody>
                    <a:bodyPr/>
                    <a:lstStyle/>
                    <a:p>
                      <a:pPr algn="ctr" fontAlgn="b"/>
                      <a:r>
                        <a:rPr lang="en-US" sz="1400" b="0" i="0" u="none" strike="noStrike">
                          <a:solidFill>
                            <a:srgbClr val="000000"/>
                          </a:solidFill>
                          <a:effectLst/>
                          <a:latin typeface="Calibri"/>
                        </a:rPr>
                        <a:t>426</a:t>
                      </a:r>
                    </a:p>
                  </a:txBody>
                  <a:tcPr marL="12700" marR="12700" marT="12700" marB="0" anchor="b"/>
                </a:tc>
                <a:tc>
                  <a:txBody>
                    <a:bodyPr/>
                    <a:lstStyle/>
                    <a:p>
                      <a:pPr algn="ctr" fontAlgn="b"/>
                      <a:r>
                        <a:rPr lang="en-US" sz="1400" b="0" i="0" u="none" strike="noStrike">
                          <a:solidFill>
                            <a:srgbClr val="000000"/>
                          </a:solidFill>
                          <a:effectLst/>
                          <a:latin typeface="Calibri"/>
                        </a:rPr>
                        <a:t>596</a:t>
                      </a:r>
                    </a:p>
                  </a:txBody>
                  <a:tcPr marL="12700" marR="12700" marT="12700" marB="0" anchor="b"/>
                </a:tc>
                <a:tc>
                  <a:txBody>
                    <a:bodyPr/>
                    <a:lstStyle/>
                    <a:p>
                      <a:pPr algn="ctr" fontAlgn="b"/>
                      <a:r>
                        <a:rPr lang="en-US" sz="1400" b="1" i="0" u="none" strike="noStrike">
                          <a:solidFill>
                            <a:srgbClr val="000000"/>
                          </a:solidFill>
                          <a:effectLst/>
                          <a:latin typeface="Calibri"/>
                        </a:rPr>
                        <a:t>61</a:t>
                      </a:r>
                    </a:p>
                  </a:txBody>
                  <a:tcPr marL="12700" marR="12700" marT="12700" marB="0" anchor="b"/>
                </a:tc>
              </a:tr>
              <a:tr h="268559">
                <a:tc>
                  <a:txBody>
                    <a:bodyPr/>
                    <a:lstStyle/>
                    <a:p>
                      <a:pPr algn="l" fontAlgn="b"/>
                      <a:r>
                        <a:rPr lang="en-US" sz="1400" b="0" i="0" u="none" strike="noStrike">
                          <a:solidFill>
                            <a:srgbClr val="000000"/>
                          </a:solidFill>
                          <a:effectLst/>
                          <a:latin typeface="Calibri"/>
                        </a:rPr>
                        <a:t>PRAD</a:t>
                      </a:r>
                    </a:p>
                  </a:txBody>
                  <a:tcPr marL="12700" marR="12700" marT="12700" marB="0" anchor="b"/>
                </a:tc>
                <a:tc>
                  <a:txBody>
                    <a:bodyPr/>
                    <a:lstStyle/>
                    <a:p>
                      <a:pPr algn="ctr" fontAlgn="b"/>
                      <a:r>
                        <a:rPr lang="en-US" sz="1400" b="0" i="0" u="none" strike="noStrike">
                          <a:solidFill>
                            <a:srgbClr val="000000"/>
                          </a:solidFill>
                          <a:effectLst/>
                          <a:latin typeface="Calibri"/>
                        </a:rPr>
                        <a:t>83</a:t>
                      </a:r>
                    </a:p>
                  </a:txBody>
                  <a:tcPr marL="12700" marR="12700" marT="12700" marB="0" anchor="b"/>
                </a:tc>
                <a:tc>
                  <a:txBody>
                    <a:bodyPr/>
                    <a:lstStyle/>
                    <a:p>
                      <a:pPr algn="ctr" fontAlgn="b"/>
                      <a:r>
                        <a:rPr lang="en-US" sz="1400" b="1" i="0" u="none" strike="noStrike" dirty="0">
                          <a:solidFill>
                            <a:srgbClr val="000000"/>
                          </a:solidFill>
                          <a:effectLst/>
                          <a:latin typeface="Calibri"/>
                        </a:rPr>
                        <a:t>4882</a:t>
                      </a:r>
                    </a:p>
                  </a:txBody>
                  <a:tcPr marL="12700" marR="12700" marT="12700" marB="0" anchor="b"/>
                </a:tc>
                <a:tc>
                  <a:txBody>
                    <a:bodyPr/>
                    <a:lstStyle/>
                    <a:p>
                      <a:pPr algn="ctr" fontAlgn="b"/>
                      <a:r>
                        <a:rPr lang="en-US" sz="1400" b="0" i="0" u="none" strike="noStrike">
                          <a:solidFill>
                            <a:srgbClr val="000000"/>
                          </a:solidFill>
                          <a:effectLst/>
                          <a:latin typeface="Calibri"/>
                        </a:rPr>
                        <a:t>3041</a:t>
                      </a:r>
                    </a:p>
                  </a:txBody>
                  <a:tcPr marL="12700" marR="12700" marT="12700" marB="0" anchor="b"/>
                </a:tc>
                <a:tc>
                  <a:txBody>
                    <a:bodyPr/>
                    <a:lstStyle/>
                    <a:p>
                      <a:pPr algn="ctr" fontAlgn="b"/>
                      <a:r>
                        <a:rPr lang="en-US" sz="1400" b="0" i="0" u="none" strike="noStrike">
                          <a:solidFill>
                            <a:srgbClr val="000000"/>
                          </a:solidFill>
                          <a:effectLst/>
                          <a:latin typeface="Calibri"/>
                        </a:rPr>
                        <a:t>1368</a:t>
                      </a:r>
                    </a:p>
                  </a:txBody>
                  <a:tcPr marL="12700" marR="12700" marT="12700" marB="0" anchor="b"/>
                </a:tc>
                <a:tc>
                  <a:txBody>
                    <a:bodyPr/>
                    <a:lstStyle/>
                    <a:p>
                      <a:pPr algn="ctr" fontAlgn="b"/>
                      <a:r>
                        <a:rPr lang="en-US" sz="1400" b="0" i="0" u="none" strike="noStrike">
                          <a:solidFill>
                            <a:srgbClr val="000000"/>
                          </a:solidFill>
                          <a:effectLst/>
                          <a:latin typeface="Calibri"/>
                        </a:rPr>
                        <a:t>173</a:t>
                      </a:r>
                    </a:p>
                  </a:txBody>
                  <a:tcPr marL="12700" marR="12700" marT="12700" marB="0" anchor="b"/>
                </a:tc>
                <a:tc>
                  <a:txBody>
                    <a:bodyPr/>
                    <a:lstStyle/>
                    <a:p>
                      <a:pPr algn="ctr" fontAlgn="b"/>
                      <a:r>
                        <a:rPr lang="en-US" sz="1400" b="0" i="0" u="none" strike="noStrike">
                          <a:solidFill>
                            <a:srgbClr val="000000"/>
                          </a:solidFill>
                          <a:effectLst/>
                          <a:latin typeface="Calibri"/>
                        </a:rPr>
                        <a:t>2</a:t>
                      </a:r>
                    </a:p>
                  </a:txBody>
                  <a:tcPr marL="12700" marR="12700" marT="12700" marB="0" anchor="b"/>
                </a:tc>
                <a:tc>
                  <a:txBody>
                    <a:bodyPr/>
                    <a:lstStyle/>
                    <a:p>
                      <a:pPr algn="ctr" fontAlgn="b"/>
                      <a:r>
                        <a:rPr lang="en-US" sz="1400" b="0" i="0" u="none" strike="noStrike">
                          <a:solidFill>
                            <a:srgbClr val="000000"/>
                          </a:solidFill>
                          <a:effectLst/>
                          <a:latin typeface="Calibri"/>
                        </a:rPr>
                        <a:t>88</a:t>
                      </a:r>
                    </a:p>
                  </a:txBody>
                  <a:tcPr marL="12700" marR="12700" marT="12700" marB="0" anchor="b"/>
                </a:tc>
                <a:tc>
                  <a:txBody>
                    <a:bodyPr/>
                    <a:lstStyle/>
                    <a:p>
                      <a:pPr algn="ctr" fontAlgn="b"/>
                      <a:r>
                        <a:rPr lang="en-US" sz="1400" b="0" i="0" u="none" strike="noStrike" dirty="0">
                          <a:solidFill>
                            <a:srgbClr val="000000"/>
                          </a:solidFill>
                          <a:effectLst/>
                          <a:latin typeface="Calibri"/>
                        </a:rPr>
                        <a:t>210</a:t>
                      </a:r>
                    </a:p>
                  </a:txBody>
                  <a:tcPr marL="12700" marR="12700" marT="12700" marB="0" anchor="b"/>
                </a:tc>
                <a:tc>
                  <a:txBody>
                    <a:bodyPr/>
                    <a:lstStyle/>
                    <a:p>
                      <a:pPr algn="ctr" fontAlgn="b"/>
                      <a:r>
                        <a:rPr lang="en-US" sz="1400" b="1" i="0" u="none" strike="noStrike">
                          <a:solidFill>
                            <a:srgbClr val="000000"/>
                          </a:solidFill>
                          <a:effectLst/>
                          <a:latin typeface="Calibri"/>
                        </a:rPr>
                        <a:t>59</a:t>
                      </a:r>
                    </a:p>
                  </a:txBody>
                  <a:tcPr marL="12700" marR="12700" marT="12700" marB="0" anchor="b"/>
                </a:tc>
              </a:tr>
              <a:tr h="268559">
                <a:tc>
                  <a:txBody>
                    <a:bodyPr/>
                    <a:lstStyle/>
                    <a:p>
                      <a:pPr algn="l" fontAlgn="b"/>
                      <a:r>
                        <a:rPr lang="en-US" sz="1400" b="0" i="0" u="none" strike="noStrike">
                          <a:solidFill>
                            <a:srgbClr val="000000"/>
                          </a:solidFill>
                          <a:effectLst/>
                          <a:latin typeface="Calibri"/>
                        </a:rPr>
                        <a:t>BRCA</a:t>
                      </a:r>
                    </a:p>
                  </a:txBody>
                  <a:tcPr marL="12700" marR="12700" marT="12700" marB="0" anchor="b"/>
                </a:tc>
                <a:tc>
                  <a:txBody>
                    <a:bodyPr/>
                    <a:lstStyle/>
                    <a:p>
                      <a:pPr algn="ctr" fontAlgn="b"/>
                      <a:r>
                        <a:rPr lang="en-US" sz="1400" b="0" i="0" u="none" strike="noStrike">
                          <a:solidFill>
                            <a:srgbClr val="000000"/>
                          </a:solidFill>
                          <a:effectLst/>
                          <a:latin typeface="Calibri"/>
                        </a:rPr>
                        <a:t>772</a:t>
                      </a:r>
                    </a:p>
                  </a:txBody>
                  <a:tcPr marL="12700" marR="12700" marT="12700" marB="0" anchor="b"/>
                </a:tc>
                <a:tc>
                  <a:txBody>
                    <a:bodyPr/>
                    <a:lstStyle/>
                    <a:p>
                      <a:pPr algn="ctr" fontAlgn="b"/>
                      <a:r>
                        <a:rPr lang="en-US" sz="1400" b="1" i="0" u="none" strike="noStrike" dirty="0">
                          <a:solidFill>
                            <a:srgbClr val="000000"/>
                          </a:solidFill>
                          <a:effectLst/>
                          <a:latin typeface="Calibri"/>
                        </a:rPr>
                        <a:t>39427</a:t>
                      </a:r>
                    </a:p>
                  </a:txBody>
                  <a:tcPr marL="12700" marR="12700" marT="12700" marB="0" anchor="b"/>
                </a:tc>
                <a:tc>
                  <a:txBody>
                    <a:bodyPr/>
                    <a:lstStyle/>
                    <a:p>
                      <a:pPr algn="ctr" fontAlgn="b"/>
                      <a:r>
                        <a:rPr lang="en-US" sz="1400" b="0" i="0" u="none" strike="noStrike">
                          <a:solidFill>
                            <a:srgbClr val="000000"/>
                          </a:solidFill>
                          <a:effectLst/>
                          <a:latin typeface="Calibri"/>
                        </a:rPr>
                        <a:t>25869</a:t>
                      </a:r>
                    </a:p>
                  </a:txBody>
                  <a:tcPr marL="12700" marR="12700" marT="12700" marB="0" anchor="b"/>
                </a:tc>
                <a:tc>
                  <a:txBody>
                    <a:bodyPr/>
                    <a:lstStyle/>
                    <a:p>
                      <a:pPr algn="ctr" fontAlgn="b"/>
                      <a:r>
                        <a:rPr lang="en-US" sz="1400" b="0" i="0" u="none" strike="noStrike">
                          <a:solidFill>
                            <a:srgbClr val="000000"/>
                          </a:solidFill>
                          <a:effectLst/>
                          <a:latin typeface="Calibri"/>
                        </a:rPr>
                        <a:t>8733</a:t>
                      </a:r>
                    </a:p>
                  </a:txBody>
                  <a:tcPr marL="12700" marR="12700" marT="12700" marB="0" anchor="b"/>
                </a:tc>
                <a:tc>
                  <a:txBody>
                    <a:bodyPr/>
                    <a:lstStyle/>
                    <a:p>
                      <a:pPr algn="ctr" fontAlgn="b"/>
                      <a:r>
                        <a:rPr lang="en-US" sz="1400" b="0" i="0" u="none" strike="noStrike">
                          <a:solidFill>
                            <a:srgbClr val="000000"/>
                          </a:solidFill>
                          <a:effectLst/>
                          <a:latin typeface="Calibri"/>
                        </a:rPr>
                        <a:t>1984</a:t>
                      </a:r>
                    </a:p>
                  </a:txBody>
                  <a:tcPr marL="12700" marR="12700" marT="12700" marB="0" anchor="b"/>
                </a:tc>
                <a:tc>
                  <a:txBody>
                    <a:bodyPr/>
                    <a:lstStyle/>
                    <a:p>
                      <a:pPr algn="ctr" fontAlgn="b"/>
                      <a:r>
                        <a:rPr lang="en-US" sz="1400" b="0" i="0" u="none" strike="noStrike">
                          <a:solidFill>
                            <a:srgbClr val="000000"/>
                          </a:solidFill>
                          <a:effectLst/>
                          <a:latin typeface="Calibri"/>
                        </a:rPr>
                        <a:t>38</a:t>
                      </a:r>
                    </a:p>
                  </a:txBody>
                  <a:tcPr marL="12700" marR="12700" marT="12700" marB="0" anchor="b"/>
                </a:tc>
                <a:tc>
                  <a:txBody>
                    <a:bodyPr/>
                    <a:lstStyle/>
                    <a:p>
                      <a:pPr algn="ctr" fontAlgn="b"/>
                      <a:r>
                        <a:rPr lang="en-US" sz="1400" b="0" i="0" u="none" strike="noStrike">
                          <a:solidFill>
                            <a:srgbClr val="000000"/>
                          </a:solidFill>
                          <a:effectLst/>
                          <a:latin typeface="Calibri"/>
                        </a:rPr>
                        <a:t>853</a:t>
                      </a:r>
                    </a:p>
                  </a:txBody>
                  <a:tcPr marL="12700" marR="12700" marT="12700" marB="0" anchor="b"/>
                </a:tc>
                <a:tc>
                  <a:txBody>
                    <a:bodyPr/>
                    <a:lstStyle/>
                    <a:p>
                      <a:pPr algn="ctr" fontAlgn="b"/>
                      <a:r>
                        <a:rPr lang="en-US" sz="1400" b="0" i="0" u="none" strike="noStrike">
                          <a:solidFill>
                            <a:srgbClr val="000000"/>
                          </a:solidFill>
                          <a:effectLst/>
                          <a:latin typeface="Calibri"/>
                        </a:rPr>
                        <a:t>1950</a:t>
                      </a:r>
                    </a:p>
                  </a:txBody>
                  <a:tcPr marL="12700" marR="12700" marT="12700" marB="0" anchor="b"/>
                </a:tc>
                <a:tc>
                  <a:txBody>
                    <a:bodyPr/>
                    <a:lstStyle/>
                    <a:p>
                      <a:pPr algn="ctr" fontAlgn="b"/>
                      <a:r>
                        <a:rPr lang="en-US" sz="1400" b="1" i="0" u="none" strike="noStrike" dirty="0">
                          <a:solidFill>
                            <a:srgbClr val="000000"/>
                          </a:solidFill>
                          <a:effectLst/>
                          <a:latin typeface="Calibri"/>
                        </a:rPr>
                        <a:t>51</a:t>
                      </a:r>
                    </a:p>
                  </a:txBody>
                  <a:tcPr marL="12700" marR="12700" marT="12700" marB="0" anchor="b"/>
                </a:tc>
              </a:tr>
              <a:tr h="268559">
                <a:tc>
                  <a:txBody>
                    <a:bodyPr/>
                    <a:lstStyle/>
                    <a:p>
                      <a:pPr algn="l" fontAlgn="b"/>
                      <a:r>
                        <a:rPr lang="en-US" sz="1400" b="0" i="0" u="none" strike="noStrike">
                          <a:solidFill>
                            <a:srgbClr val="000000"/>
                          </a:solidFill>
                          <a:effectLst/>
                          <a:latin typeface="Calibri"/>
                        </a:rPr>
                        <a:t>THCA</a:t>
                      </a:r>
                    </a:p>
                  </a:txBody>
                  <a:tcPr marL="12700" marR="12700" marT="12700" marB="0" anchor="b"/>
                </a:tc>
                <a:tc>
                  <a:txBody>
                    <a:bodyPr/>
                    <a:lstStyle/>
                    <a:p>
                      <a:pPr algn="ctr" fontAlgn="b"/>
                      <a:r>
                        <a:rPr lang="en-US" sz="1400" b="0" i="0" u="none" strike="noStrike">
                          <a:solidFill>
                            <a:srgbClr val="000000"/>
                          </a:solidFill>
                          <a:effectLst/>
                          <a:latin typeface="Calibri"/>
                        </a:rPr>
                        <a:t>323</a:t>
                      </a:r>
                    </a:p>
                  </a:txBody>
                  <a:tcPr marL="12700" marR="12700" marT="12700" marB="0" anchor="b"/>
                </a:tc>
                <a:tc>
                  <a:txBody>
                    <a:bodyPr/>
                    <a:lstStyle/>
                    <a:p>
                      <a:pPr algn="ctr" fontAlgn="b"/>
                      <a:r>
                        <a:rPr lang="en-US" sz="1400" b="1" i="0" u="none" strike="noStrike" dirty="0">
                          <a:solidFill>
                            <a:srgbClr val="000000"/>
                          </a:solidFill>
                          <a:effectLst/>
                          <a:latin typeface="Calibri"/>
                        </a:rPr>
                        <a:t>6526</a:t>
                      </a:r>
                    </a:p>
                  </a:txBody>
                  <a:tcPr marL="12700" marR="12700" marT="12700" marB="0" anchor="b"/>
                </a:tc>
                <a:tc>
                  <a:txBody>
                    <a:bodyPr/>
                    <a:lstStyle/>
                    <a:p>
                      <a:pPr algn="ctr" fontAlgn="b"/>
                      <a:r>
                        <a:rPr lang="en-US" sz="1400" b="0" i="0" u="none" strike="noStrike">
                          <a:solidFill>
                            <a:srgbClr val="000000"/>
                          </a:solidFill>
                          <a:effectLst/>
                          <a:latin typeface="Calibri"/>
                        </a:rPr>
                        <a:t>4143</a:t>
                      </a:r>
                    </a:p>
                  </a:txBody>
                  <a:tcPr marL="12700" marR="12700" marT="12700" marB="0" anchor="b"/>
                </a:tc>
                <a:tc>
                  <a:txBody>
                    <a:bodyPr/>
                    <a:lstStyle/>
                    <a:p>
                      <a:pPr algn="ctr" fontAlgn="b"/>
                      <a:r>
                        <a:rPr lang="en-US" sz="1400" b="0" i="0" u="none" strike="noStrike">
                          <a:solidFill>
                            <a:srgbClr val="000000"/>
                          </a:solidFill>
                          <a:effectLst/>
                          <a:latin typeface="Calibri"/>
                        </a:rPr>
                        <a:t>1573</a:t>
                      </a:r>
                    </a:p>
                  </a:txBody>
                  <a:tcPr marL="12700" marR="12700" marT="12700" marB="0" anchor="b"/>
                </a:tc>
                <a:tc>
                  <a:txBody>
                    <a:bodyPr/>
                    <a:lstStyle/>
                    <a:p>
                      <a:pPr algn="ctr" fontAlgn="b"/>
                      <a:r>
                        <a:rPr lang="en-US" sz="1400" b="0" i="0" u="none" strike="noStrike">
                          <a:solidFill>
                            <a:srgbClr val="000000"/>
                          </a:solidFill>
                          <a:effectLst/>
                          <a:latin typeface="Calibri"/>
                        </a:rPr>
                        <a:t>194</a:t>
                      </a:r>
                    </a:p>
                  </a:txBody>
                  <a:tcPr marL="12700" marR="12700" marT="12700" marB="0" anchor="b"/>
                </a:tc>
                <a:tc>
                  <a:txBody>
                    <a:bodyPr/>
                    <a:lstStyle/>
                    <a:p>
                      <a:pPr algn="ctr" fontAlgn="b"/>
                      <a:r>
                        <a:rPr lang="en-US" sz="1400" b="0" i="0" u="none" strike="noStrike">
                          <a:solidFill>
                            <a:srgbClr val="000000"/>
                          </a:solidFill>
                          <a:effectLst/>
                          <a:latin typeface="Calibri"/>
                        </a:rPr>
                        <a:t>4</a:t>
                      </a:r>
                    </a:p>
                  </a:txBody>
                  <a:tcPr marL="12700" marR="12700" marT="12700" marB="0" anchor="b"/>
                </a:tc>
                <a:tc>
                  <a:txBody>
                    <a:bodyPr/>
                    <a:lstStyle/>
                    <a:p>
                      <a:pPr algn="ctr" fontAlgn="b"/>
                      <a:r>
                        <a:rPr lang="en-US" sz="1400" b="0" i="0" u="none" strike="noStrike">
                          <a:solidFill>
                            <a:srgbClr val="000000"/>
                          </a:solidFill>
                          <a:effectLst/>
                          <a:latin typeface="Calibri"/>
                        </a:rPr>
                        <a:t>125</a:t>
                      </a:r>
                    </a:p>
                  </a:txBody>
                  <a:tcPr marL="12700" marR="12700" marT="12700" marB="0" anchor="b"/>
                </a:tc>
                <a:tc>
                  <a:txBody>
                    <a:bodyPr/>
                    <a:lstStyle/>
                    <a:p>
                      <a:pPr algn="ctr" fontAlgn="b"/>
                      <a:r>
                        <a:rPr lang="en-US" sz="1400" b="0" i="0" u="none" strike="noStrike">
                          <a:solidFill>
                            <a:srgbClr val="000000"/>
                          </a:solidFill>
                          <a:effectLst/>
                          <a:latin typeface="Calibri"/>
                        </a:rPr>
                        <a:t>487</a:t>
                      </a:r>
                    </a:p>
                  </a:txBody>
                  <a:tcPr marL="12700" marR="12700" marT="12700" marB="0" anchor="b"/>
                </a:tc>
                <a:tc>
                  <a:txBody>
                    <a:bodyPr/>
                    <a:lstStyle/>
                    <a:p>
                      <a:pPr algn="ctr" fontAlgn="b"/>
                      <a:r>
                        <a:rPr lang="en-US" sz="1400" b="1" i="0" u="none" strike="noStrike">
                          <a:solidFill>
                            <a:srgbClr val="000000"/>
                          </a:solidFill>
                          <a:effectLst/>
                          <a:latin typeface="Calibri"/>
                        </a:rPr>
                        <a:t>20</a:t>
                      </a:r>
                    </a:p>
                  </a:txBody>
                  <a:tcPr marL="12700" marR="12700" marT="12700" marB="0" anchor="b"/>
                </a:tc>
              </a:tr>
              <a:tr h="268559">
                <a:tc>
                  <a:txBody>
                    <a:bodyPr/>
                    <a:lstStyle/>
                    <a:p>
                      <a:pPr algn="l" fontAlgn="b"/>
                      <a:r>
                        <a:rPr lang="en-US" sz="1400" b="0" i="0" u="none" strike="noStrike">
                          <a:solidFill>
                            <a:srgbClr val="000000"/>
                          </a:solidFill>
                          <a:effectLst/>
                          <a:latin typeface="Calibri"/>
                        </a:rPr>
                        <a:t>LAML</a:t>
                      </a:r>
                    </a:p>
                  </a:txBody>
                  <a:tcPr marL="12700" marR="12700" marT="12700" marB="0" anchor="b"/>
                </a:tc>
                <a:tc>
                  <a:txBody>
                    <a:bodyPr/>
                    <a:lstStyle/>
                    <a:p>
                      <a:pPr algn="ctr" fontAlgn="b"/>
                      <a:r>
                        <a:rPr lang="en-US" sz="1400" b="0" i="0" u="none" strike="noStrike">
                          <a:solidFill>
                            <a:srgbClr val="000000"/>
                          </a:solidFill>
                          <a:effectLst/>
                          <a:latin typeface="Calibri"/>
                        </a:rPr>
                        <a:t>196</a:t>
                      </a:r>
                    </a:p>
                  </a:txBody>
                  <a:tcPr marL="12700" marR="12700" marT="12700" marB="0" anchor="b"/>
                </a:tc>
                <a:tc>
                  <a:txBody>
                    <a:bodyPr/>
                    <a:lstStyle/>
                    <a:p>
                      <a:pPr algn="ctr" fontAlgn="b"/>
                      <a:r>
                        <a:rPr lang="en-US" sz="1400" b="1" i="0" u="none" strike="noStrike" dirty="0">
                          <a:solidFill>
                            <a:srgbClr val="000000"/>
                          </a:solidFill>
                          <a:effectLst/>
                          <a:latin typeface="Calibri"/>
                        </a:rPr>
                        <a:t>2170</a:t>
                      </a:r>
                    </a:p>
                  </a:txBody>
                  <a:tcPr marL="12700" marR="12700" marT="12700" marB="0" anchor="b"/>
                </a:tc>
                <a:tc>
                  <a:txBody>
                    <a:bodyPr/>
                    <a:lstStyle/>
                    <a:p>
                      <a:pPr algn="ctr" fontAlgn="b"/>
                      <a:r>
                        <a:rPr lang="en-US" sz="1400" b="0" i="0" u="none" strike="noStrike">
                          <a:solidFill>
                            <a:srgbClr val="000000"/>
                          </a:solidFill>
                          <a:effectLst/>
                          <a:latin typeface="Calibri"/>
                        </a:rPr>
                        <a:t>1401</a:t>
                      </a:r>
                    </a:p>
                  </a:txBody>
                  <a:tcPr marL="12700" marR="12700" marT="12700" marB="0" anchor="b"/>
                </a:tc>
                <a:tc>
                  <a:txBody>
                    <a:bodyPr/>
                    <a:lstStyle/>
                    <a:p>
                      <a:pPr algn="ctr" fontAlgn="b"/>
                      <a:r>
                        <a:rPr lang="en-US" sz="1400" b="0" i="0" u="none" strike="noStrike">
                          <a:solidFill>
                            <a:srgbClr val="000000"/>
                          </a:solidFill>
                          <a:effectLst/>
                          <a:latin typeface="Calibri"/>
                        </a:rPr>
                        <a:t>450</a:t>
                      </a:r>
                    </a:p>
                  </a:txBody>
                  <a:tcPr marL="12700" marR="12700" marT="12700" marB="0" anchor="b"/>
                </a:tc>
                <a:tc>
                  <a:txBody>
                    <a:bodyPr/>
                    <a:lstStyle/>
                    <a:p>
                      <a:pPr algn="ctr" fontAlgn="b"/>
                      <a:r>
                        <a:rPr lang="en-US" sz="1400" b="0" i="0" u="none" strike="noStrike">
                          <a:solidFill>
                            <a:srgbClr val="000000"/>
                          </a:solidFill>
                          <a:effectLst/>
                          <a:latin typeface="Calibri"/>
                        </a:rPr>
                        <a:t>108</a:t>
                      </a:r>
                    </a:p>
                  </a:txBody>
                  <a:tcPr marL="12700" marR="12700" marT="12700" marB="0" anchor="b"/>
                </a:tc>
                <a:tc>
                  <a:txBody>
                    <a:bodyPr/>
                    <a:lstStyle/>
                    <a:p>
                      <a:pPr algn="ctr" fontAlgn="b"/>
                      <a:r>
                        <a:rPr lang="en-US" sz="1400" b="0" i="0" u="none" strike="noStrike">
                          <a:solidFill>
                            <a:srgbClr val="000000"/>
                          </a:solidFill>
                          <a:effectLst/>
                          <a:latin typeface="Calibri"/>
                        </a:rPr>
                        <a:t>0</a:t>
                      </a:r>
                    </a:p>
                  </a:txBody>
                  <a:tcPr marL="12700" marR="12700" marT="12700" marB="0" anchor="b"/>
                </a:tc>
                <a:tc>
                  <a:txBody>
                    <a:bodyPr/>
                    <a:lstStyle/>
                    <a:p>
                      <a:pPr algn="ctr" fontAlgn="b"/>
                      <a:r>
                        <a:rPr lang="en-US" sz="1400" b="0" i="0" u="none" strike="noStrike">
                          <a:solidFill>
                            <a:srgbClr val="000000"/>
                          </a:solidFill>
                          <a:effectLst/>
                          <a:latin typeface="Calibri"/>
                        </a:rPr>
                        <a:t>50</a:t>
                      </a:r>
                    </a:p>
                  </a:txBody>
                  <a:tcPr marL="12700" marR="12700" marT="12700" marB="0" anchor="b"/>
                </a:tc>
                <a:tc>
                  <a:txBody>
                    <a:bodyPr/>
                    <a:lstStyle/>
                    <a:p>
                      <a:pPr algn="ctr" fontAlgn="b"/>
                      <a:r>
                        <a:rPr lang="en-US" sz="1400" b="0" i="0" u="none" strike="noStrike" dirty="0">
                          <a:solidFill>
                            <a:srgbClr val="000000"/>
                          </a:solidFill>
                          <a:effectLst/>
                          <a:latin typeface="Calibri"/>
                        </a:rPr>
                        <a:t>161</a:t>
                      </a:r>
                    </a:p>
                  </a:txBody>
                  <a:tcPr marL="12700" marR="12700" marT="12700" marB="0" anchor="b"/>
                </a:tc>
                <a:tc>
                  <a:txBody>
                    <a:bodyPr/>
                    <a:lstStyle/>
                    <a:p>
                      <a:pPr algn="ctr" fontAlgn="b"/>
                      <a:r>
                        <a:rPr lang="en-US" sz="1400" b="1" i="0" u="none" strike="noStrike" dirty="0">
                          <a:solidFill>
                            <a:srgbClr val="000000"/>
                          </a:solidFill>
                          <a:effectLst/>
                          <a:latin typeface="Calibri"/>
                        </a:rPr>
                        <a:t>11</a:t>
                      </a:r>
                    </a:p>
                  </a:txBody>
                  <a:tcPr marL="12700" marR="12700" marT="12700" marB="0" anchor="b"/>
                </a:tc>
              </a:tr>
            </a:tbl>
          </a:graphicData>
        </a:graphic>
      </p:graphicFrame>
      <p:pic>
        <p:nvPicPr>
          <p:cNvPr id="6" name="Picture 5" descr="cancerGenomeAtlasLogo-2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75000" cy="1231900"/>
          </a:xfrm>
          <a:prstGeom prst="rect">
            <a:avLst/>
          </a:prstGeom>
        </p:spPr>
      </p:pic>
    </p:spTree>
    <p:extLst>
      <p:ext uri="{BB962C8B-B14F-4D97-AF65-F5344CB8AC3E}">
        <p14:creationId xmlns:p14="http://schemas.microsoft.com/office/powerpoint/2010/main" val="179604944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ntegrate_new_patient_export-02.tif"/>
          <p:cNvPicPr>
            <a:picLocks noChangeAspect="1"/>
          </p:cNvPicPr>
          <p:nvPr/>
        </p:nvPicPr>
        <p:blipFill rotWithShape="1">
          <a:blip r:embed="rId3">
            <a:grayscl/>
            <a:extLst>
              <a:ext uri="{BEBA8EAE-BF5A-486C-A8C5-ECC9F3942E4B}">
                <a14:imgProps xmlns:a14="http://schemas.microsoft.com/office/drawing/2010/main">
                  <a14:imgLayer r:embed="rId4">
                    <a14:imgEffect>
                      <a14:saturation sat="0"/>
                    </a14:imgEffect>
                    <a14:imgEffect>
                      <a14:brightnessContrast bright="-43000" contrast="100000"/>
                    </a14:imgEffect>
                  </a14:imgLayer>
                </a14:imgProps>
              </a:ext>
              <a:ext uri="{28A0092B-C50C-407E-A947-70E740481C1C}">
                <a14:useLocalDpi xmlns:a14="http://schemas.microsoft.com/office/drawing/2010/main" val="0"/>
              </a:ext>
            </a:extLst>
          </a:blip>
          <a:srcRect l="7282"/>
          <a:stretch/>
        </p:blipFill>
        <p:spPr>
          <a:xfrm>
            <a:off x="0" y="2821383"/>
            <a:ext cx="921889" cy="1441569"/>
          </a:xfrm>
          <a:prstGeom prst="rect">
            <a:avLst/>
          </a:prstGeom>
        </p:spPr>
      </p:pic>
      <p:sp>
        <p:nvSpPr>
          <p:cNvPr id="2" name="Title 1"/>
          <p:cNvSpPr>
            <a:spLocks noGrp="1"/>
          </p:cNvSpPr>
          <p:nvPr>
            <p:ph type="title"/>
          </p:nvPr>
        </p:nvSpPr>
        <p:spPr>
          <a:xfrm>
            <a:off x="457200" y="2478"/>
            <a:ext cx="8229600" cy="1143000"/>
          </a:xfrm>
        </p:spPr>
        <p:txBody>
          <a:bodyPr>
            <a:normAutofit fontScale="90000"/>
          </a:bodyPr>
          <a:lstStyle/>
          <a:p>
            <a:r>
              <a:rPr lang="en-US" dirty="0" smtClean="0"/>
              <a:t>Identifying Driver Mutations in Cancer</a:t>
            </a:r>
            <a:endParaRPr lang="en-US" dirty="0"/>
          </a:p>
        </p:txBody>
      </p:sp>
      <p:sp>
        <p:nvSpPr>
          <p:cNvPr id="3" name="Content Placeholder 2"/>
          <p:cNvSpPr>
            <a:spLocks noGrp="1"/>
          </p:cNvSpPr>
          <p:nvPr>
            <p:ph sz="half" idx="1"/>
          </p:nvPr>
        </p:nvSpPr>
        <p:spPr>
          <a:xfrm>
            <a:off x="219063" y="5604840"/>
            <a:ext cx="4038600" cy="531761"/>
          </a:xfrm>
        </p:spPr>
        <p:txBody>
          <a:bodyPr>
            <a:normAutofit/>
          </a:bodyPr>
          <a:lstStyle/>
          <a:p>
            <a:pPr marL="0" indent="0">
              <a:buNone/>
            </a:pPr>
            <a:r>
              <a:rPr lang="en-US" sz="2400" dirty="0" smtClean="0"/>
              <a:t>Tumor cohorts &amp; cancer genes</a:t>
            </a:r>
          </a:p>
        </p:txBody>
      </p:sp>
      <p:sp>
        <p:nvSpPr>
          <p:cNvPr id="11" name="Content Placeholder 10"/>
          <p:cNvSpPr>
            <a:spLocks noGrp="1"/>
          </p:cNvSpPr>
          <p:nvPr>
            <p:ph sz="half" idx="2"/>
          </p:nvPr>
        </p:nvSpPr>
        <p:spPr>
          <a:xfrm>
            <a:off x="4944079" y="5604840"/>
            <a:ext cx="4050325" cy="468728"/>
          </a:xfrm>
        </p:spPr>
        <p:txBody>
          <a:bodyPr>
            <a:normAutofit/>
          </a:bodyPr>
          <a:lstStyle/>
          <a:p>
            <a:pPr marL="0" indent="0">
              <a:buNone/>
            </a:pPr>
            <a:r>
              <a:rPr lang="en-US" sz="2400" dirty="0" smtClean="0"/>
              <a:t>Prioritizing missense mutations</a:t>
            </a:r>
            <a:endParaRPr lang="en-US" dirty="0"/>
          </a:p>
        </p:txBody>
      </p:sp>
      <p:pic>
        <p:nvPicPr>
          <p:cNvPr id="5" name="Picture 4" descr="Logo_CHASM_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3288" y="1404769"/>
            <a:ext cx="1655582" cy="513593"/>
          </a:xfrm>
          <a:prstGeom prst="rect">
            <a:avLst/>
          </a:prstGeom>
        </p:spPr>
      </p:pic>
      <p:sp>
        <p:nvSpPr>
          <p:cNvPr id="6" name="Rectangle 5"/>
          <p:cNvSpPr/>
          <p:nvPr/>
        </p:nvSpPr>
        <p:spPr>
          <a:xfrm>
            <a:off x="7261097" y="1276305"/>
            <a:ext cx="1133644"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VEST</a:t>
            </a:r>
          </a:p>
        </p:txBody>
      </p:sp>
      <p:pic>
        <p:nvPicPr>
          <p:cNvPr id="9" name="Picture 8"/>
          <p:cNvPicPr>
            <a:picLocks noChangeAspect="1"/>
          </p:cNvPicPr>
          <p:nvPr/>
        </p:nvPicPr>
        <p:blipFill>
          <a:blip r:embed="rId6"/>
          <a:stretch>
            <a:fillRect/>
          </a:stretch>
        </p:blipFill>
        <p:spPr>
          <a:xfrm>
            <a:off x="5662081" y="2401491"/>
            <a:ext cx="2656882" cy="2511651"/>
          </a:xfrm>
          <a:prstGeom prst="rect">
            <a:avLst/>
          </a:prstGeom>
        </p:spPr>
      </p:pic>
      <p:sp>
        <p:nvSpPr>
          <p:cNvPr id="13" name="Rectangle 12"/>
          <p:cNvSpPr/>
          <p:nvPr/>
        </p:nvSpPr>
        <p:spPr>
          <a:xfrm>
            <a:off x="5463996" y="4884940"/>
            <a:ext cx="3222803" cy="261610"/>
          </a:xfrm>
          <a:prstGeom prst="rect">
            <a:avLst/>
          </a:prstGeom>
        </p:spPr>
        <p:txBody>
          <a:bodyPr wrap="square">
            <a:spAutoFit/>
          </a:bodyPr>
          <a:lstStyle/>
          <a:p>
            <a:r>
              <a:rPr lang="en-GB" sz="1100" dirty="0" smtClean="0">
                <a:latin typeface="Arial" charset="0"/>
              </a:rPr>
              <a:t>Carter </a:t>
            </a:r>
            <a:r>
              <a:rPr lang="en-GB" sz="1100" i="1" dirty="0" smtClean="0">
                <a:latin typeface="Arial" charset="0"/>
              </a:rPr>
              <a:t>et al. </a:t>
            </a:r>
            <a:r>
              <a:rPr lang="en-GB" sz="1100" dirty="0" smtClean="0">
                <a:latin typeface="Arial" charset="0"/>
              </a:rPr>
              <a:t>Cancer Biology and Therapy 2010</a:t>
            </a:r>
            <a:endParaRPr lang="en-GB" sz="1100" dirty="0">
              <a:latin typeface="Arial" charset="0"/>
            </a:endParaRPr>
          </a:p>
        </p:txBody>
      </p:sp>
      <p:pic>
        <p:nvPicPr>
          <p:cNvPr id="16" name="Picture 15" descr="GBM_freq_mut_genes.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789" y="1507557"/>
            <a:ext cx="4048250" cy="4048250"/>
          </a:xfrm>
          <a:prstGeom prst="rect">
            <a:avLst/>
          </a:prstGeom>
        </p:spPr>
      </p:pic>
      <p:sp>
        <p:nvSpPr>
          <p:cNvPr id="17" name="TextBox 16"/>
          <p:cNvSpPr txBox="1"/>
          <p:nvPr/>
        </p:nvSpPr>
        <p:spPr>
          <a:xfrm>
            <a:off x="1918273" y="1752536"/>
            <a:ext cx="1719854" cy="246221"/>
          </a:xfrm>
          <a:prstGeom prst="rect">
            <a:avLst/>
          </a:prstGeom>
          <a:noFill/>
        </p:spPr>
        <p:txBody>
          <a:bodyPr wrap="none" rtlCol="0">
            <a:spAutoFit/>
          </a:bodyPr>
          <a:lstStyle/>
          <a:p>
            <a:r>
              <a:rPr lang="en-US" sz="1000" dirty="0" smtClean="0"/>
              <a:t>Number of tumors out of 585</a:t>
            </a:r>
            <a:endParaRPr lang="en-US" sz="1000" dirty="0"/>
          </a:p>
        </p:txBody>
      </p:sp>
      <p:sp>
        <p:nvSpPr>
          <p:cNvPr id="18" name="Slide Number Placeholder 17"/>
          <p:cNvSpPr>
            <a:spLocks noGrp="1"/>
          </p:cNvSpPr>
          <p:nvPr>
            <p:ph type="sldNum" sz="quarter" idx="12"/>
          </p:nvPr>
        </p:nvSpPr>
        <p:spPr/>
        <p:txBody>
          <a:bodyPr/>
          <a:lstStyle/>
          <a:p>
            <a:fld id="{94E7AB29-E49F-3040-B9E3-0707F1166A50}" type="slidenum">
              <a:rPr lang="en-US" smtClean="0"/>
              <a:t>46</a:t>
            </a:fld>
            <a:endParaRPr lang="en-US"/>
          </a:p>
        </p:txBody>
      </p:sp>
    </p:spTree>
    <p:extLst>
      <p:ext uri="{BB962C8B-B14F-4D97-AF65-F5344CB8AC3E}">
        <p14:creationId xmlns:p14="http://schemas.microsoft.com/office/powerpoint/2010/main" val="372887122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18"/>
            <a:ext cx="8229600" cy="1143000"/>
          </a:xfrm>
        </p:spPr>
        <p:txBody>
          <a:bodyPr>
            <a:normAutofit fontScale="90000"/>
          </a:bodyPr>
          <a:lstStyle/>
          <a:p>
            <a:r>
              <a:rPr lang="en-US" dirty="0" smtClean="0"/>
              <a:t>Phenotypic Characteristics of Tumors</a:t>
            </a:r>
            <a:endParaRPr lang="en-US" dirty="0"/>
          </a:p>
        </p:txBody>
      </p:sp>
      <p:sp>
        <p:nvSpPr>
          <p:cNvPr id="7" name="Rectangle 6"/>
          <p:cNvSpPr/>
          <p:nvPr/>
        </p:nvSpPr>
        <p:spPr>
          <a:xfrm>
            <a:off x="30808" y="5412014"/>
            <a:ext cx="4572000" cy="461665"/>
          </a:xfrm>
          <a:prstGeom prst="rect">
            <a:avLst/>
          </a:prstGeom>
        </p:spPr>
        <p:txBody>
          <a:bodyPr>
            <a:spAutoFit/>
          </a:bodyPr>
          <a:lstStyle/>
          <a:p>
            <a:r>
              <a:rPr lang="en-US" sz="1200" dirty="0" err="1" smtClean="0"/>
              <a:t>Hanahan</a:t>
            </a:r>
            <a:r>
              <a:rPr lang="en-US" sz="1200" dirty="0" smtClean="0"/>
              <a:t>, Weinberg  </a:t>
            </a:r>
            <a:r>
              <a:rPr lang="en-US" sz="1200" b="1" dirty="0" smtClean="0"/>
              <a:t>Hallmarks of Cancer: The Next Generation </a:t>
            </a:r>
            <a:r>
              <a:rPr lang="en-US" sz="1200" dirty="0" smtClean="0"/>
              <a:t>Cell Volume 144, Issue 5, 2011, 646 – 674</a:t>
            </a:r>
          </a:p>
        </p:txBody>
      </p:sp>
      <p:grpSp>
        <p:nvGrpSpPr>
          <p:cNvPr id="10" name="Group 9"/>
          <p:cNvGrpSpPr/>
          <p:nvPr/>
        </p:nvGrpSpPr>
        <p:grpSpPr>
          <a:xfrm>
            <a:off x="0" y="1744588"/>
            <a:ext cx="4798478" cy="3742877"/>
            <a:chOff x="457200" y="1702026"/>
            <a:chExt cx="4297062" cy="3449550"/>
          </a:xfrm>
        </p:grpSpPr>
        <p:pic>
          <p:nvPicPr>
            <p:cNvPr id="6" name="Picture 5"/>
            <p:cNvPicPr>
              <a:picLocks noChangeAspect="1"/>
            </p:cNvPicPr>
            <p:nvPr/>
          </p:nvPicPr>
          <p:blipFill rotWithShape="1">
            <a:blip r:embed="rId3"/>
            <a:srcRect l="23029" t="16105" r="23015" b="14660"/>
            <a:stretch/>
          </p:blipFill>
          <p:spPr>
            <a:xfrm>
              <a:off x="834402" y="1702026"/>
              <a:ext cx="3666744" cy="3449550"/>
            </a:xfrm>
            <a:prstGeom prst="plus">
              <a:avLst>
                <a:gd name="adj" fmla="val 17710"/>
              </a:avLst>
            </a:prstGeom>
          </p:spPr>
        </p:pic>
        <p:sp>
          <p:nvSpPr>
            <p:cNvPr id="8" name="Rectangle 7"/>
            <p:cNvSpPr/>
            <p:nvPr/>
          </p:nvSpPr>
          <p:spPr>
            <a:xfrm>
              <a:off x="457200" y="4476641"/>
              <a:ext cx="925873" cy="1383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28389" y="4415269"/>
              <a:ext cx="925873" cy="1383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077" y="1835929"/>
            <a:ext cx="3556856" cy="36658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 name="Text Box 4"/>
          <p:cNvSpPr txBox="1">
            <a:spLocks noChangeArrowheads="1"/>
          </p:cNvSpPr>
          <p:nvPr/>
        </p:nvSpPr>
        <p:spPr bwMode="auto">
          <a:xfrm>
            <a:off x="5059184" y="5539879"/>
            <a:ext cx="3615964" cy="2709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200" dirty="0" smtClean="0">
                <a:latin typeface="+mn-lt"/>
              </a:rPr>
              <a:t>B Vogelstein et al. </a:t>
            </a:r>
            <a:r>
              <a:rPr lang="en-GB" sz="1200" b="1" dirty="0" smtClean="0">
                <a:latin typeface="+mn-lt"/>
              </a:rPr>
              <a:t>Cancer Genome Landscapes </a:t>
            </a:r>
            <a:r>
              <a:rPr lang="en-GB" sz="1200" dirty="0" smtClean="0">
                <a:latin typeface="+mn-lt"/>
              </a:rPr>
              <a:t>Science 2013, 339, 1546-1558</a:t>
            </a:r>
            <a:endParaRPr lang="en-GB" sz="1200" dirty="0">
              <a:latin typeface="+mn-lt"/>
            </a:endParaRPr>
          </a:p>
        </p:txBody>
      </p:sp>
      <p:sp>
        <p:nvSpPr>
          <p:cNvPr id="3" name="Slide Number Placeholder 2"/>
          <p:cNvSpPr>
            <a:spLocks noGrp="1"/>
          </p:cNvSpPr>
          <p:nvPr>
            <p:ph type="sldNum" sz="quarter" idx="12"/>
          </p:nvPr>
        </p:nvSpPr>
        <p:spPr/>
        <p:txBody>
          <a:bodyPr/>
          <a:lstStyle/>
          <a:p>
            <a:fld id="{94E7AB29-E49F-3040-B9E3-0707F1166A50}" type="slidenum">
              <a:rPr lang="en-US" smtClean="0"/>
              <a:t>47</a:t>
            </a:fld>
            <a:endParaRPr lang="en-US"/>
          </a:p>
        </p:txBody>
      </p:sp>
    </p:spTree>
    <p:extLst>
      <p:ext uri="{BB962C8B-B14F-4D97-AF65-F5344CB8AC3E}">
        <p14:creationId xmlns:p14="http://schemas.microsoft.com/office/powerpoint/2010/main" val="427307313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59" y="4075337"/>
            <a:ext cx="9144000" cy="776872"/>
          </a:xfrm>
          <a:prstGeom prst="rect">
            <a:avLst/>
          </a:prstGeom>
        </p:spPr>
      </p:pic>
      <p:sp>
        <p:nvSpPr>
          <p:cNvPr id="2" name="Title 1"/>
          <p:cNvSpPr>
            <a:spLocks noGrp="1"/>
          </p:cNvSpPr>
          <p:nvPr>
            <p:ph type="title"/>
          </p:nvPr>
        </p:nvSpPr>
        <p:spPr>
          <a:xfrm>
            <a:off x="25918" y="35998"/>
            <a:ext cx="4755855" cy="1739241"/>
          </a:xfrm>
        </p:spPr>
        <p:txBody>
          <a:bodyPr>
            <a:normAutofit/>
          </a:bodyPr>
          <a:lstStyle/>
          <a:p>
            <a:r>
              <a:rPr lang="en-US" dirty="0" smtClean="0"/>
              <a:t>Mutual exclusivity within pathways</a:t>
            </a:r>
            <a:endParaRPr lang="en-US" dirty="0"/>
          </a:p>
        </p:txBody>
      </p:sp>
      <p:pic>
        <p:nvPicPr>
          <p:cNvPr id="6" name="Picture 5"/>
          <p:cNvPicPr>
            <a:picLocks noChangeAspect="1"/>
          </p:cNvPicPr>
          <p:nvPr/>
        </p:nvPicPr>
        <p:blipFill>
          <a:blip r:embed="rId4"/>
          <a:stretch>
            <a:fillRect/>
          </a:stretch>
        </p:blipFill>
        <p:spPr>
          <a:xfrm>
            <a:off x="0" y="4789425"/>
            <a:ext cx="9144000" cy="2074369"/>
          </a:xfrm>
          <a:prstGeom prst="rect">
            <a:avLst/>
          </a:prstGeom>
        </p:spPr>
      </p:pic>
      <p:pic>
        <p:nvPicPr>
          <p:cNvPr id="8" name="Picture 7"/>
          <p:cNvPicPr>
            <a:picLocks noChangeAspect="1"/>
          </p:cNvPicPr>
          <p:nvPr/>
        </p:nvPicPr>
        <p:blipFill>
          <a:blip r:embed="rId5"/>
          <a:stretch>
            <a:fillRect/>
          </a:stretch>
        </p:blipFill>
        <p:spPr>
          <a:xfrm>
            <a:off x="5254641" y="0"/>
            <a:ext cx="3309409" cy="3676195"/>
          </a:xfrm>
          <a:prstGeom prst="rect">
            <a:avLst/>
          </a:prstGeom>
        </p:spPr>
      </p:pic>
      <p:sp>
        <p:nvSpPr>
          <p:cNvPr id="9" name="Rectangle 8"/>
          <p:cNvSpPr/>
          <p:nvPr/>
        </p:nvSpPr>
        <p:spPr>
          <a:xfrm>
            <a:off x="4625748" y="3608161"/>
            <a:ext cx="4572000" cy="461665"/>
          </a:xfrm>
          <a:prstGeom prst="rect">
            <a:avLst/>
          </a:prstGeom>
        </p:spPr>
        <p:txBody>
          <a:bodyPr>
            <a:spAutoFit/>
          </a:bodyPr>
          <a:lstStyle/>
          <a:p>
            <a:r>
              <a:rPr lang="en-US" sz="1200" dirty="0" smtClean="0"/>
              <a:t>Knowles </a:t>
            </a:r>
            <a:r>
              <a:rPr lang="en-US" sz="1200" i="1" dirty="0" smtClean="0"/>
              <a:t>et al</a:t>
            </a:r>
            <a:r>
              <a:rPr lang="en-US" sz="1200" dirty="0" smtClean="0"/>
              <a:t> </a:t>
            </a:r>
            <a:r>
              <a:rPr lang="en-US" sz="1200" b="1" dirty="0" smtClean="0"/>
              <a:t>Phosphatidylinositol 3-kinase (PI3K) pathway activation in bladder cancer</a:t>
            </a:r>
            <a:r>
              <a:rPr lang="en-US" sz="1200" dirty="0" smtClean="0"/>
              <a:t> Cancer and Metastasis Reviews 2009</a:t>
            </a:r>
            <a:endParaRPr lang="en-US" sz="1200" dirty="0"/>
          </a:p>
        </p:txBody>
      </p:sp>
      <p:sp>
        <p:nvSpPr>
          <p:cNvPr id="10" name="Rectangle 9"/>
          <p:cNvSpPr/>
          <p:nvPr/>
        </p:nvSpPr>
        <p:spPr>
          <a:xfrm>
            <a:off x="4773168" y="6439528"/>
            <a:ext cx="4572000" cy="461665"/>
          </a:xfrm>
          <a:prstGeom prst="rect">
            <a:avLst/>
          </a:prstGeom>
        </p:spPr>
        <p:txBody>
          <a:bodyPr>
            <a:spAutoFit/>
          </a:bodyPr>
          <a:lstStyle/>
          <a:p>
            <a:r>
              <a:rPr lang="en-US" sz="1200" dirty="0" smtClean="0"/>
              <a:t>Breast Invasive Carcinoma (TCGA, Nature 2012)/All Tumors: (825)/User-defined List/8 genes </a:t>
            </a:r>
            <a:endParaRPr lang="en-US" sz="1200" dirty="0"/>
          </a:p>
        </p:txBody>
      </p:sp>
      <p:sp>
        <p:nvSpPr>
          <p:cNvPr id="4" name="Slide Number Placeholder 3"/>
          <p:cNvSpPr>
            <a:spLocks noGrp="1"/>
          </p:cNvSpPr>
          <p:nvPr>
            <p:ph type="sldNum" sz="quarter" idx="12"/>
          </p:nvPr>
        </p:nvSpPr>
        <p:spPr/>
        <p:txBody>
          <a:bodyPr/>
          <a:lstStyle/>
          <a:p>
            <a:fld id="{94E7AB29-E49F-3040-B9E3-0707F1166A50}" type="slidenum">
              <a:rPr lang="en-US" smtClean="0"/>
              <a:t>48</a:t>
            </a:fld>
            <a:endParaRPr lang="en-US"/>
          </a:p>
        </p:txBody>
      </p:sp>
    </p:spTree>
    <p:extLst>
      <p:ext uri="{BB962C8B-B14F-4D97-AF65-F5344CB8AC3E}">
        <p14:creationId xmlns:p14="http://schemas.microsoft.com/office/powerpoint/2010/main" val="411001609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39696" y="5748557"/>
            <a:ext cx="4114819" cy="983222"/>
            <a:chOff x="1396223" y="1583673"/>
            <a:chExt cx="4857409" cy="1239911"/>
          </a:xfrm>
        </p:grpSpPr>
        <p:pic>
          <p:nvPicPr>
            <p:cNvPr id="3" name="Picture 2" descr="instruct_fig.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25184"/>
            <a:stretch/>
          </p:blipFill>
          <p:spPr>
            <a:xfrm>
              <a:off x="1396223" y="1583673"/>
              <a:ext cx="2900477" cy="1138394"/>
            </a:xfrm>
            <a:prstGeom prst="rect">
              <a:avLst/>
            </a:prstGeom>
          </p:spPr>
        </p:pic>
        <p:pic>
          <p:nvPicPr>
            <p:cNvPr id="4" name="Picture 3" descr="Interactome3D_graphic_network.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72351" y="1583673"/>
              <a:ext cx="1781281" cy="1239911"/>
            </a:xfrm>
            <a:prstGeom prst="rect">
              <a:avLst/>
            </a:prstGeom>
          </p:spPr>
        </p:pic>
      </p:grpSp>
      <p:pic>
        <p:nvPicPr>
          <p:cNvPr id="9" name="Picture 8" descr="edgetic.jp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6217" b="50955"/>
          <a:stretch/>
        </p:blipFill>
        <p:spPr>
          <a:xfrm>
            <a:off x="5252673" y="1188781"/>
            <a:ext cx="2910359" cy="2271326"/>
          </a:xfrm>
          <a:prstGeom prst="rect">
            <a:avLst/>
          </a:prstGeom>
        </p:spPr>
      </p:pic>
      <p:sp>
        <p:nvSpPr>
          <p:cNvPr id="10" name="TextBox 9"/>
          <p:cNvSpPr txBox="1"/>
          <p:nvPr/>
        </p:nvSpPr>
        <p:spPr>
          <a:xfrm>
            <a:off x="461599" y="5748557"/>
            <a:ext cx="3454792" cy="1015663"/>
          </a:xfrm>
          <a:prstGeom prst="rect">
            <a:avLst/>
          </a:prstGeom>
          <a:noFill/>
        </p:spPr>
        <p:txBody>
          <a:bodyPr wrap="none" rtlCol="0">
            <a:spAutoFit/>
          </a:bodyPr>
          <a:lstStyle/>
          <a:p>
            <a:pPr marL="342900" indent="-342900">
              <a:buFont typeface="Arial"/>
              <a:buChar char="•"/>
            </a:pPr>
            <a:r>
              <a:rPr lang="en-US" sz="2000" dirty="0">
                <a:cs typeface="Wawati TC Regular"/>
              </a:rPr>
              <a:t>Interactome3D </a:t>
            </a:r>
            <a:r>
              <a:rPr lang="en-US" sz="1200" dirty="0">
                <a:cs typeface="Wawati TC Regular"/>
              </a:rPr>
              <a:t>(</a:t>
            </a:r>
            <a:r>
              <a:rPr lang="en-US" sz="1200" dirty="0" err="1">
                <a:cs typeface="Wawati TC Regular"/>
              </a:rPr>
              <a:t>Mosca</a:t>
            </a:r>
            <a:r>
              <a:rPr lang="en-US" sz="1200" dirty="0">
                <a:cs typeface="Wawati TC Regular"/>
              </a:rPr>
              <a:t> et al., 2013)</a:t>
            </a:r>
            <a:r>
              <a:rPr lang="en-US" sz="2000" dirty="0">
                <a:cs typeface="Wawati TC Regular"/>
              </a:rPr>
              <a:t>, </a:t>
            </a:r>
            <a:endParaRPr lang="en-US" sz="2000" dirty="0" smtClean="0">
              <a:cs typeface="Wawati TC Regular"/>
            </a:endParaRPr>
          </a:p>
          <a:p>
            <a:r>
              <a:rPr lang="en-US" sz="2000" dirty="0" smtClean="0">
                <a:cs typeface="Wawati TC Regular"/>
              </a:rPr>
              <a:t>     Instruct </a:t>
            </a:r>
            <a:r>
              <a:rPr lang="en-US" sz="1200" dirty="0">
                <a:cs typeface="Wawati TC Regular"/>
              </a:rPr>
              <a:t>(Meyer et al., 2013)</a:t>
            </a:r>
          </a:p>
          <a:p>
            <a:pPr marL="342900" indent="-342900">
              <a:buFont typeface="Arial"/>
              <a:buChar char="•"/>
            </a:pPr>
            <a:endParaRPr lang="en-US" sz="2000" dirty="0">
              <a:cs typeface="Wawati TC Regular"/>
            </a:endParaRPr>
          </a:p>
        </p:txBody>
      </p:sp>
      <p:sp>
        <p:nvSpPr>
          <p:cNvPr id="11" name="Rectangle 10"/>
          <p:cNvSpPr/>
          <p:nvPr/>
        </p:nvSpPr>
        <p:spPr>
          <a:xfrm>
            <a:off x="483393" y="1076366"/>
            <a:ext cx="4572000" cy="1015663"/>
          </a:xfrm>
          <a:prstGeom prst="rect">
            <a:avLst/>
          </a:prstGeom>
        </p:spPr>
        <p:txBody>
          <a:bodyPr>
            <a:spAutoFit/>
          </a:bodyPr>
          <a:lstStyle/>
          <a:p>
            <a:pPr marL="285750" indent="-285750">
              <a:buFont typeface="Arial"/>
              <a:buChar char="•"/>
            </a:pPr>
            <a:r>
              <a:rPr lang="en-US" sz="2000" dirty="0" err="1" smtClean="0">
                <a:cs typeface="Wawati TC Regular"/>
              </a:rPr>
              <a:t>Edgetic</a:t>
            </a:r>
            <a:r>
              <a:rPr lang="en-US" sz="2000" dirty="0" smtClean="0">
                <a:cs typeface="Wawati TC Regular"/>
              </a:rPr>
              <a:t> perturbations result in distinct phenotypes </a:t>
            </a:r>
            <a:r>
              <a:rPr lang="en-US" sz="1200" dirty="0" smtClean="0">
                <a:cs typeface="Wawati TC Regular"/>
              </a:rPr>
              <a:t> </a:t>
            </a:r>
            <a:r>
              <a:rPr lang="en-US" sz="1200" dirty="0">
                <a:cs typeface="Wawati TC Regular"/>
              </a:rPr>
              <a:t>(</a:t>
            </a:r>
            <a:r>
              <a:rPr lang="en-US" sz="1200" dirty="0" err="1">
                <a:cs typeface="Wawati TC Regular"/>
              </a:rPr>
              <a:t>Zhong</a:t>
            </a:r>
            <a:r>
              <a:rPr lang="en-US" sz="1200" dirty="0">
                <a:cs typeface="Wawati TC Regular"/>
              </a:rPr>
              <a:t> et al., 2009 </a:t>
            </a:r>
            <a:r>
              <a:rPr lang="en-US" sz="1200" dirty="0" smtClean="0">
                <a:cs typeface="Wawati TC Regular"/>
              </a:rPr>
              <a:t>)</a:t>
            </a:r>
            <a:endParaRPr lang="en-US" sz="1200" dirty="0">
              <a:cs typeface="Wawati TC Regular"/>
            </a:endParaRPr>
          </a:p>
          <a:p>
            <a:endParaRPr lang="en-US" sz="2000" dirty="0">
              <a:cs typeface="Wawati TC Regular"/>
            </a:endParaRPr>
          </a:p>
        </p:txBody>
      </p:sp>
      <p:sp>
        <p:nvSpPr>
          <p:cNvPr id="12" name="TextBox 11"/>
          <p:cNvSpPr txBox="1"/>
          <p:nvPr/>
        </p:nvSpPr>
        <p:spPr>
          <a:xfrm>
            <a:off x="483393" y="1885447"/>
            <a:ext cx="4278097" cy="1015663"/>
          </a:xfrm>
          <a:prstGeom prst="rect">
            <a:avLst/>
          </a:prstGeom>
          <a:noFill/>
        </p:spPr>
        <p:txBody>
          <a:bodyPr wrap="square" rtlCol="0">
            <a:spAutoFit/>
          </a:bodyPr>
          <a:lstStyle/>
          <a:p>
            <a:pPr marL="285750" indent="-285750">
              <a:buFont typeface="Arial"/>
              <a:buChar char="•"/>
            </a:pPr>
            <a:r>
              <a:rPr lang="en-US" sz="2000" dirty="0" smtClean="0">
                <a:cs typeface="Wawati TC Regular"/>
              </a:rPr>
              <a:t>Disease </a:t>
            </a:r>
            <a:r>
              <a:rPr lang="en-US" sz="2000" dirty="0">
                <a:cs typeface="Wawati TC Regular"/>
              </a:rPr>
              <a:t>causing </a:t>
            </a:r>
            <a:r>
              <a:rPr lang="en-US" sz="2000" dirty="0" err="1">
                <a:cs typeface="Wawati TC Regular"/>
              </a:rPr>
              <a:t>nsSNPs</a:t>
            </a:r>
            <a:r>
              <a:rPr lang="en-US" sz="2000" dirty="0">
                <a:cs typeface="Wawati TC Regular"/>
              </a:rPr>
              <a:t> </a:t>
            </a:r>
            <a:r>
              <a:rPr lang="en-US" sz="2000" dirty="0" smtClean="0">
                <a:cs typeface="Wawati TC Regular"/>
              </a:rPr>
              <a:t>are most enriched at core residues, followed by interface residues. </a:t>
            </a:r>
            <a:r>
              <a:rPr lang="en-US" sz="1200" dirty="0">
                <a:cs typeface="Wawati TC Regular"/>
              </a:rPr>
              <a:t>(David et al., 2012</a:t>
            </a:r>
            <a:r>
              <a:rPr lang="en-US" sz="1200" dirty="0" smtClean="0">
                <a:cs typeface="Wawati TC Regular"/>
              </a:rPr>
              <a:t>)</a:t>
            </a:r>
            <a:endParaRPr lang="en-US" sz="1200" dirty="0">
              <a:cs typeface="Wawati TC Regular"/>
            </a:endParaRPr>
          </a:p>
        </p:txBody>
      </p:sp>
      <p:sp>
        <p:nvSpPr>
          <p:cNvPr id="14" name="TextBox 13"/>
          <p:cNvSpPr txBox="1"/>
          <p:nvPr/>
        </p:nvSpPr>
        <p:spPr>
          <a:xfrm>
            <a:off x="5055393" y="3726979"/>
            <a:ext cx="3724417" cy="830997"/>
          </a:xfrm>
          <a:prstGeom prst="rect">
            <a:avLst/>
          </a:prstGeom>
          <a:noFill/>
        </p:spPr>
        <p:txBody>
          <a:bodyPr wrap="square" rtlCol="0">
            <a:spAutoFit/>
          </a:bodyPr>
          <a:lstStyle/>
          <a:p>
            <a:pPr marL="285750" indent="-285750">
              <a:buFont typeface="Arial"/>
              <a:buChar char="•"/>
            </a:pPr>
            <a:r>
              <a:rPr lang="en-US" dirty="0">
                <a:cs typeface="Wawati TC Regular"/>
              </a:rPr>
              <a:t>In-frame </a:t>
            </a:r>
            <a:r>
              <a:rPr lang="en-US" dirty="0" smtClean="0">
                <a:cs typeface="Wawati TC Regular"/>
              </a:rPr>
              <a:t>disease mutations </a:t>
            </a:r>
            <a:r>
              <a:rPr lang="en-US" dirty="0">
                <a:cs typeface="Wawati TC Regular"/>
              </a:rPr>
              <a:t>are enriched on the </a:t>
            </a:r>
            <a:r>
              <a:rPr lang="en-US" dirty="0" smtClean="0">
                <a:cs typeface="Wawati TC Regular"/>
              </a:rPr>
              <a:t>interfaces </a:t>
            </a:r>
            <a:r>
              <a:rPr lang="en-US" sz="1200" dirty="0">
                <a:cs typeface="Wawati TC Regular"/>
              </a:rPr>
              <a:t>(Wang et al., 2012</a:t>
            </a:r>
            <a:r>
              <a:rPr lang="en-US" sz="1200" dirty="0" smtClean="0">
                <a:cs typeface="Wawati TC Regular"/>
              </a:rPr>
              <a:t>)</a:t>
            </a:r>
          </a:p>
        </p:txBody>
      </p:sp>
      <p:sp>
        <p:nvSpPr>
          <p:cNvPr id="17" name="Title 1"/>
          <p:cNvSpPr>
            <a:spLocks noGrp="1"/>
          </p:cNvSpPr>
          <p:nvPr>
            <p:ph type="title"/>
          </p:nvPr>
        </p:nvSpPr>
        <p:spPr>
          <a:xfrm>
            <a:off x="457200" y="159198"/>
            <a:ext cx="8229600" cy="721053"/>
          </a:xfrm>
        </p:spPr>
        <p:txBody>
          <a:bodyPr>
            <a:noAutofit/>
          </a:bodyPr>
          <a:lstStyle/>
          <a:p>
            <a:r>
              <a:rPr lang="en-US" sz="3600" dirty="0" smtClean="0"/>
              <a:t>Lessons from Inherited Disease</a:t>
            </a:r>
            <a:endParaRPr lang="en-US" sz="3600" dirty="0"/>
          </a:p>
        </p:txBody>
      </p:sp>
      <p:sp>
        <p:nvSpPr>
          <p:cNvPr id="2" name="Rounded Rectangle 1"/>
          <p:cNvSpPr/>
          <p:nvPr/>
        </p:nvSpPr>
        <p:spPr>
          <a:xfrm>
            <a:off x="5032200" y="1221222"/>
            <a:ext cx="286859" cy="93296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047141" y="4716823"/>
            <a:ext cx="3904884" cy="646331"/>
          </a:xfrm>
          <a:prstGeom prst="rect">
            <a:avLst/>
          </a:prstGeom>
        </p:spPr>
        <p:txBody>
          <a:bodyPr wrap="square">
            <a:spAutoFit/>
          </a:bodyPr>
          <a:lstStyle/>
          <a:p>
            <a:pPr marL="285750" indent="-285750">
              <a:buFont typeface="Arial"/>
              <a:buChar char="•"/>
            </a:pPr>
            <a:r>
              <a:rPr lang="en-US" dirty="0" err="1" smtClean="0">
                <a:cs typeface="Wawati TC Regular"/>
              </a:rPr>
              <a:t>Pleiotropy</a:t>
            </a:r>
            <a:r>
              <a:rPr lang="en-US" dirty="0" smtClean="0">
                <a:cs typeface="Wawati TC Regular"/>
              </a:rPr>
              <a:t> (1 gene – multiple diseases) </a:t>
            </a:r>
            <a:endParaRPr lang="en-US" dirty="0">
              <a:cs typeface="Wawati TC Regular"/>
            </a:endParaRPr>
          </a:p>
        </p:txBody>
      </p:sp>
      <p:pic>
        <p:nvPicPr>
          <p:cNvPr id="6" name="Picture 5"/>
          <p:cNvPicPr>
            <a:picLocks noChangeAspect="1"/>
          </p:cNvPicPr>
          <p:nvPr/>
        </p:nvPicPr>
        <p:blipFill>
          <a:blip r:embed="rId6"/>
          <a:stretch>
            <a:fillRect/>
          </a:stretch>
        </p:blipFill>
        <p:spPr>
          <a:xfrm>
            <a:off x="204432" y="3307312"/>
            <a:ext cx="4497294" cy="2261953"/>
          </a:xfrm>
          <a:prstGeom prst="rect">
            <a:avLst/>
          </a:prstGeom>
        </p:spPr>
      </p:pic>
    </p:spTree>
    <p:extLst>
      <p:ext uri="{BB962C8B-B14F-4D97-AF65-F5344CB8AC3E}">
        <p14:creationId xmlns:p14="http://schemas.microsoft.com/office/powerpoint/2010/main" val="16938427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Theory</a:t>
            </a:r>
            <a:endParaRPr lang="en-US" dirty="0"/>
          </a:p>
        </p:txBody>
      </p:sp>
      <p:sp>
        <p:nvSpPr>
          <p:cNvPr id="3" name="Content Placeholder 2"/>
          <p:cNvSpPr>
            <a:spLocks noGrp="1"/>
          </p:cNvSpPr>
          <p:nvPr>
            <p:ph idx="1"/>
          </p:nvPr>
        </p:nvSpPr>
        <p:spPr/>
        <p:txBody>
          <a:bodyPr>
            <a:normAutofit lnSpcReduction="10000"/>
          </a:bodyPr>
          <a:lstStyle/>
          <a:p>
            <a:r>
              <a:rPr lang="en-US" dirty="0" smtClean="0"/>
              <a:t>Study of graphs as a representation of the relationships between discrete objects</a:t>
            </a:r>
          </a:p>
          <a:p>
            <a:pPr lvl="1"/>
            <a:r>
              <a:rPr lang="en-US" dirty="0" smtClean="0"/>
              <a:t>Genes, proteins, enzymes, metabolites, drugs, diseases, …</a:t>
            </a:r>
          </a:p>
          <a:p>
            <a:pPr lvl="1"/>
            <a:endParaRPr lang="en-US" dirty="0"/>
          </a:p>
          <a:p>
            <a:r>
              <a:rPr lang="en-US" dirty="0" smtClean="0"/>
              <a:t>Objects represented as nodes, relationships represented as edges</a:t>
            </a:r>
          </a:p>
          <a:p>
            <a:pPr lvl="1"/>
            <a:r>
              <a:rPr lang="en-US" dirty="0" smtClean="0"/>
              <a:t>Protein-protein interactions, enzyme-substrate relationships, co-expressed mRNAs …</a:t>
            </a:r>
          </a:p>
          <a:p>
            <a:endParaRPr lang="en-US" dirty="0"/>
          </a:p>
          <a:p>
            <a:endParaRPr lang="en-US" dirty="0"/>
          </a:p>
        </p:txBody>
      </p:sp>
    </p:spTree>
    <p:extLst>
      <p:ext uri="{BB962C8B-B14F-4D97-AF65-F5344CB8AC3E}">
        <p14:creationId xmlns:p14="http://schemas.microsoft.com/office/powerpoint/2010/main" val="231603463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200" y="126670"/>
            <a:ext cx="8638977" cy="680185"/>
          </a:xfrm>
        </p:spPr>
        <p:txBody>
          <a:bodyPr>
            <a:normAutofit fontScale="90000"/>
          </a:bodyPr>
          <a:lstStyle/>
          <a:p>
            <a:pPr algn="l"/>
            <a:r>
              <a:rPr lang="en-US" sz="4000" dirty="0" smtClean="0">
                <a:cs typeface="Britannic Bold"/>
              </a:rPr>
              <a:t>Mapping mutations to residues</a:t>
            </a:r>
            <a:endParaRPr lang="en-US" sz="4000" dirty="0">
              <a:solidFill>
                <a:schemeClr val="tx1"/>
              </a:solidFill>
              <a:cs typeface="Britannic Bold"/>
            </a:endParaRPr>
          </a:p>
        </p:txBody>
      </p:sp>
      <p:grpSp>
        <p:nvGrpSpPr>
          <p:cNvPr id="11" name="Group 10"/>
          <p:cNvGrpSpPr/>
          <p:nvPr/>
        </p:nvGrpSpPr>
        <p:grpSpPr>
          <a:xfrm>
            <a:off x="415377" y="1798627"/>
            <a:ext cx="2916269" cy="4047662"/>
            <a:chOff x="4907664" y="1546192"/>
            <a:chExt cx="1851616" cy="1902521"/>
          </a:xfrm>
        </p:grpSpPr>
        <p:pic>
          <p:nvPicPr>
            <p:cNvPr id="12" name="Picture 11" descr="1CVS_A_core.jp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525" t="36419" r="46278" b="36111"/>
            <a:stretch/>
          </p:blipFill>
          <p:spPr>
            <a:xfrm>
              <a:off x="5778500" y="2341274"/>
              <a:ext cx="980780" cy="991925"/>
            </a:xfrm>
            <a:prstGeom prst="rect">
              <a:avLst/>
            </a:prstGeom>
          </p:spPr>
        </p:pic>
        <p:pic>
          <p:nvPicPr>
            <p:cNvPr id="13" name="Picture 12" descr="1CVS_A.jp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704" t="37037" r="47531" b="38827"/>
            <a:stretch/>
          </p:blipFill>
          <p:spPr>
            <a:xfrm>
              <a:off x="4907664" y="2366557"/>
              <a:ext cx="870836" cy="820474"/>
            </a:xfrm>
            <a:prstGeom prst="rect">
              <a:avLst/>
            </a:prstGeom>
          </p:spPr>
        </p:pic>
        <p:sp>
          <p:nvSpPr>
            <p:cNvPr id="17" name="TextBox 16"/>
            <p:cNvSpPr txBox="1"/>
            <p:nvPr/>
          </p:nvSpPr>
          <p:spPr>
            <a:xfrm>
              <a:off x="5439351" y="3231717"/>
              <a:ext cx="678297" cy="216996"/>
            </a:xfrm>
            <a:prstGeom prst="rect">
              <a:avLst/>
            </a:prstGeom>
            <a:noFill/>
          </p:spPr>
          <p:txBody>
            <a:bodyPr wrap="square" rtlCol="0">
              <a:spAutoFit/>
            </a:bodyPr>
            <a:lstStyle/>
            <a:p>
              <a:r>
                <a:rPr lang="en-US" sz="2400" dirty="0" smtClean="0">
                  <a:solidFill>
                    <a:srgbClr val="6644B9"/>
                  </a:solidFill>
                  <a:latin typeface="Gill Sans"/>
                  <a:cs typeface="Gill Sans"/>
                </a:rPr>
                <a:t>FGF2</a:t>
              </a:r>
              <a:endParaRPr lang="en-US" sz="2400" dirty="0">
                <a:solidFill>
                  <a:srgbClr val="6644B9"/>
                </a:solidFill>
                <a:latin typeface="Gill Sans"/>
                <a:cs typeface="Gill Sans"/>
              </a:endParaRPr>
            </a:p>
          </p:txBody>
        </p:sp>
        <p:sp>
          <p:nvSpPr>
            <p:cNvPr id="18" name="TextBox 17"/>
            <p:cNvSpPr txBox="1"/>
            <p:nvPr/>
          </p:nvSpPr>
          <p:spPr>
            <a:xfrm>
              <a:off x="5246688" y="1546192"/>
              <a:ext cx="1063623" cy="390593"/>
            </a:xfrm>
            <a:prstGeom prst="rect">
              <a:avLst/>
            </a:prstGeom>
            <a:noFill/>
          </p:spPr>
          <p:txBody>
            <a:bodyPr wrap="square" rtlCol="0">
              <a:spAutoFit/>
            </a:bodyPr>
            <a:lstStyle/>
            <a:p>
              <a:pPr algn="ctr"/>
              <a:r>
                <a:rPr lang="en-US" sz="2400" dirty="0" smtClean="0">
                  <a:latin typeface="Gill Sans"/>
                  <a:cs typeface="Gill Sans"/>
                </a:rPr>
                <a:t>Core Residues</a:t>
              </a:r>
              <a:endParaRPr lang="en-US" sz="2400" dirty="0">
                <a:latin typeface="Gill Sans"/>
                <a:cs typeface="Gill Sans"/>
              </a:endParaRPr>
            </a:p>
          </p:txBody>
        </p:sp>
      </p:grpSp>
      <p:grpSp>
        <p:nvGrpSpPr>
          <p:cNvPr id="22" name="Group 21"/>
          <p:cNvGrpSpPr/>
          <p:nvPr/>
        </p:nvGrpSpPr>
        <p:grpSpPr>
          <a:xfrm>
            <a:off x="4153650" y="1801487"/>
            <a:ext cx="4186404" cy="4740047"/>
            <a:chOff x="6484101" y="1868937"/>
            <a:chExt cx="2353305" cy="2656210"/>
          </a:xfrm>
        </p:grpSpPr>
        <p:pic>
          <p:nvPicPr>
            <p:cNvPr id="14" name="Picture 13" descr="1CVS_AC.jp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8526" t="7716" r="37401" b="12037"/>
            <a:stretch/>
          </p:blipFill>
          <p:spPr>
            <a:xfrm>
              <a:off x="6885860" y="2422854"/>
              <a:ext cx="962204" cy="2102293"/>
            </a:xfrm>
            <a:prstGeom prst="rect">
              <a:avLst/>
            </a:prstGeom>
          </p:spPr>
        </p:pic>
        <p:pic>
          <p:nvPicPr>
            <p:cNvPr id="16" name="Picture 15" descr="1CVS_AC_interface.jpg"/>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7559" t="7716" r="37794" b="12963"/>
            <a:stretch/>
          </p:blipFill>
          <p:spPr>
            <a:xfrm>
              <a:off x="7848063" y="2422854"/>
              <a:ext cx="989343" cy="2101332"/>
            </a:xfrm>
            <a:prstGeom prst="rect">
              <a:avLst/>
            </a:prstGeom>
          </p:spPr>
        </p:pic>
        <p:sp>
          <p:nvSpPr>
            <p:cNvPr id="19" name="TextBox 18"/>
            <p:cNvSpPr txBox="1"/>
            <p:nvPr/>
          </p:nvSpPr>
          <p:spPr>
            <a:xfrm>
              <a:off x="6484101" y="3757063"/>
              <a:ext cx="512331" cy="258706"/>
            </a:xfrm>
            <a:prstGeom prst="rect">
              <a:avLst/>
            </a:prstGeom>
            <a:noFill/>
          </p:spPr>
          <p:txBody>
            <a:bodyPr wrap="square" rtlCol="0">
              <a:spAutoFit/>
            </a:bodyPr>
            <a:lstStyle/>
            <a:p>
              <a:r>
                <a:rPr lang="en-US" sz="2400" dirty="0" smtClean="0">
                  <a:solidFill>
                    <a:srgbClr val="6644B9"/>
                  </a:solidFill>
                  <a:latin typeface="Gill Sans"/>
                  <a:cs typeface="Gill Sans"/>
                </a:rPr>
                <a:t>FGF2</a:t>
              </a:r>
              <a:endParaRPr lang="en-US" sz="2400" dirty="0">
                <a:solidFill>
                  <a:srgbClr val="6644B9"/>
                </a:solidFill>
                <a:latin typeface="Gill Sans"/>
                <a:cs typeface="Gill Sans"/>
              </a:endParaRPr>
            </a:p>
          </p:txBody>
        </p:sp>
        <p:sp>
          <p:nvSpPr>
            <p:cNvPr id="20" name="TextBox 19"/>
            <p:cNvSpPr txBox="1"/>
            <p:nvPr/>
          </p:nvSpPr>
          <p:spPr>
            <a:xfrm>
              <a:off x="6539564" y="2580186"/>
              <a:ext cx="653093" cy="258706"/>
            </a:xfrm>
            <a:prstGeom prst="rect">
              <a:avLst/>
            </a:prstGeom>
            <a:noFill/>
          </p:spPr>
          <p:txBody>
            <a:bodyPr wrap="square" rtlCol="0">
              <a:spAutoFit/>
            </a:bodyPr>
            <a:lstStyle/>
            <a:p>
              <a:r>
                <a:rPr lang="en-US" sz="2400" dirty="0" smtClean="0">
                  <a:solidFill>
                    <a:srgbClr val="6ED8F1"/>
                  </a:solidFill>
                  <a:latin typeface="Gill Sans"/>
                  <a:cs typeface="Gill Sans"/>
                </a:rPr>
                <a:t>FGFR1</a:t>
              </a:r>
              <a:endParaRPr lang="en-US" sz="2400" dirty="0">
                <a:solidFill>
                  <a:srgbClr val="6ED8F1"/>
                </a:solidFill>
                <a:latin typeface="Gill Sans"/>
                <a:cs typeface="Gill Sans"/>
              </a:endParaRPr>
            </a:p>
          </p:txBody>
        </p:sp>
        <p:sp>
          <p:nvSpPr>
            <p:cNvPr id="21" name="TextBox 20"/>
            <p:cNvSpPr txBox="1"/>
            <p:nvPr/>
          </p:nvSpPr>
          <p:spPr>
            <a:xfrm>
              <a:off x="7481636" y="1868937"/>
              <a:ext cx="777864" cy="465671"/>
            </a:xfrm>
            <a:prstGeom prst="rect">
              <a:avLst/>
            </a:prstGeom>
            <a:noFill/>
          </p:spPr>
          <p:txBody>
            <a:bodyPr wrap="square" rtlCol="0">
              <a:spAutoFit/>
            </a:bodyPr>
            <a:lstStyle/>
            <a:p>
              <a:pPr algn="ctr"/>
              <a:r>
                <a:rPr lang="en-US" sz="2400" dirty="0" smtClean="0">
                  <a:latin typeface="Gill Sans"/>
                  <a:cs typeface="Gill Sans"/>
                </a:rPr>
                <a:t>Interface </a:t>
              </a:r>
              <a:br>
                <a:rPr lang="en-US" sz="2400" dirty="0" smtClean="0">
                  <a:latin typeface="Gill Sans"/>
                  <a:cs typeface="Gill Sans"/>
                </a:rPr>
              </a:br>
              <a:r>
                <a:rPr lang="en-US" sz="2400" dirty="0" smtClean="0">
                  <a:latin typeface="Gill Sans"/>
                  <a:cs typeface="Gill Sans"/>
                </a:rPr>
                <a:t>Residues</a:t>
              </a:r>
              <a:endParaRPr lang="en-US" sz="2400" dirty="0">
                <a:latin typeface="Gill Sans"/>
                <a:cs typeface="Gill Sans"/>
              </a:endParaRPr>
            </a:p>
          </p:txBody>
        </p:sp>
      </p:grpSp>
      <p:pic>
        <p:nvPicPr>
          <p:cNvPr id="25" name="Picture 24" descr="bengi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1622" y="365087"/>
            <a:ext cx="1375089" cy="2004152"/>
          </a:xfrm>
          <a:prstGeom prst="rect">
            <a:avLst/>
          </a:prstGeom>
        </p:spPr>
      </p:pic>
      <p:sp>
        <p:nvSpPr>
          <p:cNvPr id="26" name="Rectangle 25"/>
          <p:cNvSpPr/>
          <p:nvPr/>
        </p:nvSpPr>
        <p:spPr>
          <a:xfrm>
            <a:off x="7898334" y="2321847"/>
            <a:ext cx="1005466" cy="307777"/>
          </a:xfrm>
          <a:prstGeom prst="rect">
            <a:avLst/>
          </a:prstGeom>
        </p:spPr>
        <p:txBody>
          <a:bodyPr wrap="none">
            <a:spAutoFit/>
          </a:bodyPr>
          <a:lstStyle/>
          <a:p>
            <a:r>
              <a:rPr lang="en-US" sz="1400" dirty="0" err="1" smtClean="0"/>
              <a:t>Billur</a:t>
            </a:r>
            <a:r>
              <a:rPr lang="en-US" sz="1400" dirty="0" smtClean="0"/>
              <a:t> </a:t>
            </a:r>
            <a:r>
              <a:rPr lang="en-US" sz="1400" dirty="0" err="1" smtClean="0"/>
              <a:t>Engin</a:t>
            </a:r>
            <a:endParaRPr lang="en-US" sz="1400" dirty="0"/>
          </a:p>
        </p:txBody>
      </p:sp>
    </p:spTree>
    <p:extLst>
      <p:ext uri="{BB962C8B-B14F-4D97-AF65-F5344CB8AC3E}">
        <p14:creationId xmlns:p14="http://schemas.microsoft.com/office/powerpoint/2010/main" val="29697310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023" y="246198"/>
            <a:ext cx="8185911" cy="680185"/>
          </a:xfrm>
        </p:spPr>
        <p:txBody>
          <a:bodyPr>
            <a:noAutofit/>
          </a:bodyPr>
          <a:lstStyle/>
          <a:p>
            <a:r>
              <a:rPr lang="en-US" sz="3600" dirty="0" smtClean="0">
                <a:solidFill>
                  <a:schemeClr val="tx1"/>
                </a:solidFill>
                <a:cs typeface="Britannic Bold"/>
              </a:rPr>
              <a:t>Analysis of Cancer Mutations in Driver Genes using a Hybrid PPI Network</a:t>
            </a:r>
            <a:endParaRPr lang="en-US" sz="3600" dirty="0">
              <a:solidFill>
                <a:schemeClr val="tx1"/>
              </a:solidFill>
              <a:cs typeface="Britannic Bold"/>
            </a:endParaRPr>
          </a:p>
        </p:txBody>
      </p:sp>
      <p:sp>
        <p:nvSpPr>
          <p:cNvPr id="8" name="TextBox 7"/>
          <p:cNvSpPr txBox="1"/>
          <p:nvPr/>
        </p:nvSpPr>
        <p:spPr>
          <a:xfrm>
            <a:off x="505023" y="1616090"/>
            <a:ext cx="7249448" cy="4154983"/>
          </a:xfrm>
          <a:prstGeom prst="rect">
            <a:avLst/>
          </a:prstGeom>
          <a:noFill/>
        </p:spPr>
        <p:txBody>
          <a:bodyPr wrap="square" rtlCol="0">
            <a:spAutoFit/>
          </a:bodyPr>
          <a:lstStyle/>
          <a:p>
            <a:pPr marL="285750" indent="-285750">
              <a:buFont typeface="Arial"/>
              <a:buChar char="•"/>
            </a:pPr>
            <a:r>
              <a:rPr lang="en-US" sz="2400" dirty="0" smtClean="0">
                <a:latin typeface="+mj-lt"/>
                <a:cs typeface="Noteworthy Light"/>
              </a:rPr>
              <a:t>Human PPI network (STRING, HINT, PDB) </a:t>
            </a:r>
            <a:r>
              <a:rPr lang="en-US" sz="2400" dirty="0">
                <a:latin typeface="+mj-lt"/>
                <a:cs typeface="Noteworthy Light"/>
              </a:rPr>
              <a:t>: </a:t>
            </a:r>
            <a:r>
              <a:rPr lang="en-US" sz="2400" dirty="0" smtClean="0">
                <a:latin typeface="+mj-lt"/>
                <a:cs typeface="Noteworthy Light"/>
              </a:rPr>
              <a:t>11943 </a:t>
            </a:r>
            <a:r>
              <a:rPr lang="en-US" sz="2400" dirty="0">
                <a:latin typeface="+mj-lt"/>
                <a:cs typeface="Noteworthy Light"/>
              </a:rPr>
              <a:t>proteins, 74558 </a:t>
            </a:r>
            <a:r>
              <a:rPr lang="en-US" sz="2400" dirty="0" smtClean="0">
                <a:latin typeface="+mj-lt"/>
                <a:cs typeface="Noteworthy Light"/>
              </a:rPr>
              <a:t>PPIs</a:t>
            </a:r>
          </a:p>
          <a:p>
            <a:endParaRPr lang="en-US" sz="2400" dirty="0" smtClean="0">
              <a:latin typeface="+mj-lt"/>
              <a:cs typeface="Noteworthy Light"/>
            </a:endParaRPr>
          </a:p>
          <a:p>
            <a:pPr marL="342900" indent="-342900">
              <a:buFont typeface="Arial"/>
              <a:buChar char="•"/>
            </a:pPr>
            <a:r>
              <a:rPr lang="en-US" sz="2400" dirty="0" smtClean="0">
                <a:latin typeface="+mj-lt"/>
                <a:cs typeface="Noteworthy Light"/>
              </a:rPr>
              <a:t>Structural data from PDB for </a:t>
            </a:r>
            <a:r>
              <a:rPr lang="en-US" sz="2400" dirty="0">
                <a:cs typeface="Noteworthy Light"/>
              </a:rPr>
              <a:t>125 driver genes (Vogelstein </a:t>
            </a:r>
            <a:r>
              <a:rPr lang="en-US" sz="2400" i="1" dirty="0">
                <a:cs typeface="Noteworthy Light"/>
              </a:rPr>
              <a:t>et al</a:t>
            </a:r>
            <a:r>
              <a:rPr lang="en-US" sz="2400" dirty="0">
                <a:cs typeface="Noteworthy Light"/>
              </a:rPr>
              <a:t>., 2013</a:t>
            </a:r>
            <a:r>
              <a:rPr lang="en-US" sz="2400" dirty="0" smtClean="0">
                <a:cs typeface="Noteworthy Light"/>
              </a:rPr>
              <a:t>)</a:t>
            </a:r>
          </a:p>
          <a:p>
            <a:pPr marL="800100" lvl="1" indent="-342900">
              <a:buFont typeface="Arial"/>
              <a:buChar char="•"/>
            </a:pPr>
            <a:r>
              <a:rPr lang="en-US" sz="2400" dirty="0" smtClean="0">
                <a:latin typeface="+mj-lt"/>
                <a:cs typeface="Noteworthy Light"/>
              </a:rPr>
              <a:t>97 proteins , 147 complexes</a:t>
            </a:r>
          </a:p>
          <a:p>
            <a:pPr marL="342900" indent="-342900">
              <a:buFont typeface="Arial"/>
              <a:buChar char="•"/>
            </a:pPr>
            <a:endParaRPr lang="en-US" sz="2400" dirty="0">
              <a:latin typeface="+mj-lt"/>
              <a:cs typeface="Noteworthy Light"/>
            </a:endParaRPr>
          </a:p>
          <a:p>
            <a:pPr marL="342900" indent="-342900">
              <a:buFont typeface="Arial"/>
              <a:buChar char="•"/>
            </a:pPr>
            <a:r>
              <a:rPr lang="en-US" sz="2400" dirty="0">
                <a:latin typeface="+mj-lt"/>
                <a:cs typeface="Noteworthy Light"/>
              </a:rPr>
              <a:t>TCGA </a:t>
            </a:r>
            <a:r>
              <a:rPr lang="en-US" sz="2400" dirty="0" smtClean="0">
                <a:latin typeface="+mj-lt"/>
                <a:cs typeface="Noteworthy Light"/>
              </a:rPr>
              <a:t>data 28 types of tumor tissue, </a:t>
            </a:r>
            <a:br>
              <a:rPr lang="en-US" sz="2400" dirty="0" smtClean="0">
                <a:latin typeface="+mj-lt"/>
                <a:cs typeface="Noteworthy Light"/>
              </a:rPr>
            </a:br>
            <a:r>
              <a:rPr lang="en-US" sz="2400" dirty="0" smtClean="0">
                <a:latin typeface="+mj-lt"/>
                <a:cs typeface="Noteworthy Light"/>
              </a:rPr>
              <a:t>399 </a:t>
            </a:r>
            <a:r>
              <a:rPr lang="en-US" sz="2400" dirty="0">
                <a:latin typeface="+mj-lt"/>
                <a:cs typeface="Noteworthy Light"/>
              </a:rPr>
              <a:t>of </a:t>
            </a:r>
            <a:r>
              <a:rPr lang="en-US" sz="2400" dirty="0" smtClean="0">
                <a:latin typeface="+mj-lt"/>
                <a:cs typeface="Noteworthy Light"/>
              </a:rPr>
              <a:t>mutations mapped to PDB structures, 1094 </a:t>
            </a:r>
            <a:r>
              <a:rPr lang="en-US" sz="2400" dirty="0">
                <a:latin typeface="+mj-lt"/>
                <a:cs typeface="Noteworthy Light"/>
              </a:rPr>
              <a:t>of </a:t>
            </a:r>
            <a:r>
              <a:rPr lang="en-US" sz="2400" dirty="0" smtClean="0">
                <a:latin typeface="+mj-lt"/>
                <a:cs typeface="Noteworthy Light"/>
              </a:rPr>
              <a:t>patients</a:t>
            </a:r>
            <a:endParaRPr lang="en-US" sz="2400" dirty="0">
              <a:latin typeface="+mj-lt"/>
              <a:cs typeface="Noteworthy Light"/>
            </a:endParaRPr>
          </a:p>
          <a:p>
            <a:pPr marL="342900" indent="-342900">
              <a:buFont typeface="Arial"/>
              <a:buChar char="•"/>
            </a:pPr>
            <a:endParaRPr lang="en-US" sz="2400" dirty="0" smtClean="0">
              <a:latin typeface="+mj-lt"/>
              <a:cs typeface="Noteworthy Light"/>
            </a:endParaRPr>
          </a:p>
        </p:txBody>
      </p:sp>
    </p:spTree>
    <p:extLst>
      <p:ext uri="{BB962C8B-B14F-4D97-AF65-F5344CB8AC3E}">
        <p14:creationId xmlns:p14="http://schemas.microsoft.com/office/powerpoint/2010/main" val="381803412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put2_VHL_network.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254" t="11880" r="15378" b="18235"/>
          <a:stretch/>
        </p:blipFill>
        <p:spPr>
          <a:xfrm>
            <a:off x="1374868" y="1751996"/>
            <a:ext cx="5960356" cy="4430909"/>
          </a:xfrm>
          <a:prstGeom prst="rect">
            <a:avLst/>
          </a:prstGeom>
        </p:spPr>
      </p:pic>
      <p:sp>
        <p:nvSpPr>
          <p:cNvPr id="5" name="Oval 4"/>
          <p:cNvSpPr/>
          <p:nvPr/>
        </p:nvSpPr>
        <p:spPr>
          <a:xfrm>
            <a:off x="1976396" y="4373577"/>
            <a:ext cx="2393899" cy="1885876"/>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826208" y="1284946"/>
            <a:ext cx="6853554" cy="4261442"/>
            <a:chOff x="2188885" y="2904644"/>
            <a:chExt cx="3945646" cy="2458815"/>
          </a:xfrm>
        </p:grpSpPr>
        <p:sp>
          <p:nvSpPr>
            <p:cNvPr id="7" name="Oval 6"/>
            <p:cNvSpPr/>
            <p:nvPr/>
          </p:nvSpPr>
          <p:spPr>
            <a:xfrm>
              <a:off x="2188885" y="2904644"/>
              <a:ext cx="2152121" cy="1429674"/>
            </a:xfrm>
            <a:prstGeom prst="ellipse">
              <a:avLst/>
            </a:prstGeom>
            <a:noFill/>
            <a:ln w="25400">
              <a:solidFill>
                <a:srgbClr val="FF897A"/>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3820270" y="3057044"/>
              <a:ext cx="2314261" cy="1429674"/>
            </a:xfrm>
            <a:prstGeom prst="ellipse">
              <a:avLst/>
            </a:prstGeom>
            <a:noFill/>
            <a:ln w="25400">
              <a:solidFill>
                <a:srgbClr val="FF897A"/>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4341007" y="4674450"/>
              <a:ext cx="1202287" cy="689009"/>
            </a:xfrm>
            <a:prstGeom prst="ellipse">
              <a:avLst/>
            </a:prstGeom>
            <a:noFill/>
            <a:ln w="25400">
              <a:solidFill>
                <a:srgbClr val="FF897A"/>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 name="Rectangle 9"/>
          <p:cNvSpPr/>
          <p:nvPr/>
        </p:nvSpPr>
        <p:spPr>
          <a:xfrm>
            <a:off x="254375" y="491131"/>
            <a:ext cx="8545979" cy="461665"/>
          </a:xfrm>
          <a:prstGeom prst="rect">
            <a:avLst/>
          </a:prstGeom>
        </p:spPr>
        <p:txBody>
          <a:bodyPr wrap="square">
            <a:spAutoFit/>
          </a:bodyPr>
          <a:lstStyle/>
          <a:p>
            <a:pPr algn="ctr"/>
            <a:r>
              <a:rPr lang="en-US" sz="2400" dirty="0">
                <a:cs typeface="Noteworthy Light"/>
              </a:rPr>
              <a:t>137 distinct core or protein interface localized mutation clusters</a:t>
            </a:r>
          </a:p>
        </p:txBody>
      </p:sp>
    </p:spTree>
    <p:extLst>
      <p:ext uri="{BB962C8B-B14F-4D97-AF65-F5344CB8AC3E}">
        <p14:creationId xmlns:p14="http://schemas.microsoft.com/office/powerpoint/2010/main" val="110965170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023" y="246198"/>
            <a:ext cx="8290721" cy="680185"/>
          </a:xfrm>
        </p:spPr>
        <p:txBody>
          <a:bodyPr>
            <a:normAutofit fontScale="90000"/>
          </a:bodyPr>
          <a:lstStyle/>
          <a:p>
            <a:pPr algn="l"/>
            <a:r>
              <a:rPr lang="en-US" sz="4000" dirty="0" smtClean="0">
                <a:solidFill>
                  <a:schemeClr val="tx1"/>
                </a:solidFill>
                <a:cs typeface="Britannic Bold"/>
              </a:rPr>
              <a:t>Pipeline for annotating mutations</a:t>
            </a:r>
            <a:endParaRPr lang="en-US" sz="4000" dirty="0">
              <a:solidFill>
                <a:schemeClr val="tx1"/>
              </a:solidFill>
              <a:cs typeface="Britannic Bold"/>
            </a:endParaRPr>
          </a:p>
        </p:txBody>
      </p:sp>
      <p:grpSp>
        <p:nvGrpSpPr>
          <p:cNvPr id="9" name="Group 8"/>
          <p:cNvGrpSpPr/>
          <p:nvPr/>
        </p:nvGrpSpPr>
        <p:grpSpPr>
          <a:xfrm>
            <a:off x="4164472" y="996236"/>
            <a:ext cx="4430752" cy="2152798"/>
            <a:chOff x="2688655" y="3834581"/>
            <a:chExt cx="5465093" cy="2820934"/>
          </a:xfrm>
        </p:grpSpPr>
        <p:pic>
          <p:nvPicPr>
            <p:cNvPr id="10" name="Picture 9" descr="pseudo_code_figure.jp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752" b="2441"/>
            <a:stretch/>
          </p:blipFill>
          <p:spPr>
            <a:xfrm>
              <a:off x="2688655" y="3834581"/>
              <a:ext cx="4782692" cy="2499345"/>
            </a:xfrm>
            <a:prstGeom prst="rect">
              <a:avLst/>
            </a:prstGeom>
          </p:spPr>
        </p:pic>
        <p:sp>
          <p:nvSpPr>
            <p:cNvPr id="11" name="TextBox 10"/>
            <p:cNvSpPr txBox="1"/>
            <p:nvPr/>
          </p:nvSpPr>
          <p:spPr>
            <a:xfrm>
              <a:off x="4578318" y="6333926"/>
              <a:ext cx="1030140" cy="321589"/>
            </a:xfrm>
            <a:prstGeom prst="rect">
              <a:avLst/>
            </a:prstGeom>
            <a:noFill/>
          </p:spPr>
          <p:txBody>
            <a:bodyPr wrap="square" rtlCol="0">
              <a:spAutoFit/>
            </a:bodyPr>
            <a:lstStyle/>
            <a:p>
              <a:r>
                <a:rPr lang="en-US" sz="1200" dirty="0" smtClean="0">
                  <a:latin typeface="Noteworthy Light"/>
                  <a:cs typeface="Noteworthy Light"/>
                </a:rPr>
                <a:t>Core </a:t>
              </a:r>
              <a:r>
                <a:rPr lang="en-US" sz="1200" dirty="0" err="1" smtClean="0">
                  <a:latin typeface="Noteworthy Light"/>
                  <a:cs typeface="Noteworthy Light"/>
                </a:rPr>
                <a:t>mut</a:t>
              </a:r>
              <a:r>
                <a:rPr lang="en-US" sz="1200" dirty="0" smtClean="0">
                  <a:latin typeface="Noteworthy Light"/>
                  <a:cs typeface="Noteworthy Light"/>
                </a:rPr>
                <a:t>.</a:t>
              </a:r>
              <a:endParaRPr lang="en-US" sz="1200" dirty="0">
                <a:latin typeface="Noteworthy Light"/>
                <a:cs typeface="Noteworthy Light"/>
              </a:endParaRPr>
            </a:p>
          </p:txBody>
        </p:sp>
        <p:sp>
          <p:nvSpPr>
            <p:cNvPr id="12" name="TextBox 11"/>
            <p:cNvSpPr txBox="1"/>
            <p:nvPr/>
          </p:nvSpPr>
          <p:spPr>
            <a:xfrm>
              <a:off x="6020134" y="6333926"/>
              <a:ext cx="2133614" cy="321589"/>
            </a:xfrm>
            <a:prstGeom prst="rect">
              <a:avLst/>
            </a:prstGeom>
            <a:noFill/>
          </p:spPr>
          <p:txBody>
            <a:bodyPr wrap="square" rtlCol="0">
              <a:spAutoFit/>
            </a:bodyPr>
            <a:lstStyle/>
            <a:p>
              <a:r>
                <a:rPr lang="en-US" sz="1200" dirty="0" smtClean="0">
                  <a:latin typeface="Noteworthy Light"/>
                  <a:cs typeface="Noteworthy Light"/>
                </a:rPr>
                <a:t>Interface </a:t>
              </a:r>
              <a:r>
                <a:rPr lang="en-US" sz="1200" dirty="0" err="1" smtClean="0">
                  <a:latin typeface="Noteworthy Light"/>
                  <a:cs typeface="Noteworthy Light"/>
                </a:rPr>
                <a:t>mut</a:t>
              </a:r>
              <a:r>
                <a:rPr lang="en-US" sz="1200" dirty="0" smtClean="0">
                  <a:latin typeface="Noteworthy Light"/>
                  <a:cs typeface="Noteworthy Light"/>
                </a:rPr>
                <a:t>.</a:t>
              </a:r>
              <a:endParaRPr lang="en-US" sz="1200" dirty="0">
                <a:latin typeface="Noteworthy Light"/>
                <a:cs typeface="Noteworthy Light"/>
              </a:endParaRPr>
            </a:p>
          </p:txBody>
        </p:sp>
        <p:sp>
          <p:nvSpPr>
            <p:cNvPr id="13" name="TextBox 12"/>
            <p:cNvSpPr txBox="1"/>
            <p:nvPr/>
          </p:nvSpPr>
          <p:spPr>
            <a:xfrm>
              <a:off x="2939299" y="6333926"/>
              <a:ext cx="1030140" cy="321589"/>
            </a:xfrm>
            <a:prstGeom prst="rect">
              <a:avLst/>
            </a:prstGeom>
            <a:noFill/>
          </p:spPr>
          <p:txBody>
            <a:bodyPr wrap="square" rtlCol="0">
              <a:spAutoFit/>
            </a:bodyPr>
            <a:lstStyle/>
            <a:p>
              <a:r>
                <a:rPr lang="en-US" sz="1200" dirty="0" smtClean="0">
                  <a:latin typeface="Noteworthy Light"/>
                  <a:cs typeface="Noteworthy Light"/>
                </a:rPr>
                <a:t>Wild Type</a:t>
              </a:r>
              <a:endParaRPr lang="en-US" sz="1200" dirty="0">
                <a:latin typeface="Noteworthy Light"/>
                <a:cs typeface="Noteworthy Light"/>
              </a:endParaRPr>
            </a:p>
          </p:txBody>
        </p:sp>
      </p:grpSp>
      <p:grpSp>
        <p:nvGrpSpPr>
          <p:cNvPr id="36" name="Group 35"/>
          <p:cNvGrpSpPr/>
          <p:nvPr/>
        </p:nvGrpSpPr>
        <p:grpSpPr>
          <a:xfrm>
            <a:off x="866023" y="3039437"/>
            <a:ext cx="1553838" cy="1268944"/>
            <a:chOff x="917363" y="3428807"/>
            <a:chExt cx="1553838" cy="1268944"/>
          </a:xfrm>
        </p:grpSpPr>
        <p:sp>
          <p:nvSpPr>
            <p:cNvPr id="6" name="TextBox 5"/>
            <p:cNvSpPr txBox="1"/>
            <p:nvPr/>
          </p:nvSpPr>
          <p:spPr>
            <a:xfrm>
              <a:off x="917363" y="4112975"/>
              <a:ext cx="1553838" cy="584776"/>
            </a:xfrm>
            <a:prstGeom prst="rect">
              <a:avLst/>
            </a:prstGeom>
            <a:noFill/>
            <a:ln>
              <a:solidFill>
                <a:schemeClr val="tx1"/>
              </a:solidFill>
            </a:ln>
          </p:spPr>
          <p:txBody>
            <a:bodyPr wrap="square" rtlCol="0">
              <a:spAutoFit/>
            </a:bodyPr>
            <a:lstStyle/>
            <a:p>
              <a:pPr algn="ctr"/>
              <a:r>
                <a:rPr lang="en-US" sz="1600" b="1" dirty="0" smtClean="0">
                  <a:latin typeface="+mj-lt"/>
                  <a:cs typeface="Noteworthy Light"/>
                </a:rPr>
                <a:t>Sub-network Extraction</a:t>
              </a:r>
              <a:endParaRPr lang="en-US" sz="1600" b="1" dirty="0">
                <a:latin typeface="+mj-lt"/>
                <a:cs typeface="Noteworthy Light"/>
              </a:endParaRPr>
            </a:p>
          </p:txBody>
        </p:sp>
        <p:cxnSp>
          <p:nvCxnSpPr>
            <p:cNvPr id="22" name="Straight Arrow Connector 21"/>
            <p:cNvCxnSpPr>
              <a:stCxn id="5" idx="2"/>
              <a:endCxn id="6" idx="0"/>
            </p:cNvCxnSpPr>
            <p:nvPr/>
          </p:nvCxnSpPr>
          <p:spPr>
            <a:xfrm flipH="1">
              <a:off x="1694282" y="3428807"/>
              <a:ext cx="1429" cy="684168"/>
            </a:xfrm>
            <a:prstGeom prst="straightConnector1">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866023" y="4308381"/>
            <a:ext cx="1553838" cy="1221490"/>
            <a:chOff x="917363" y="4578223"/>
            <a:chExt cx="1553838" cy="1221490"/>
          </a:xfrm>
        </p:grpSpPr>
        <p:sp>
          <p:nvSpPr>
            <p:cNvPr id="7" name="TextBox 6"/>
            <p:cNvSpPr txBox="1"/>
            <p:nvPr/>
          </p:nvSpPr>
          <p:spPr>
            <a:xfrm>
              <a:off x="917363" y="5214937"/>
              <a:ext cx="1553838" cy="584776"/>
            </a:xfrm>
            <a:prstGeom prst="rect">
              <a:avLst/>
            </a:prstGeom>
            <a:noFill/>
            <a:ln>
              <a:solidFill>
                <a:schemeClr val="tx1"/>
              </a:solidFill>
            </a:ln>
          </p:spPr>
          <p:txBody>
            <a:bodyPr wrap="square" rtlCol="0">
              <a:spAutoFit/>
            </a:bodyPr>
            <a:lstStyle/>
            <a:p>
              <a:pPr algn="ctr"/>
              <a:r>
                <a:rPr lang="en-US" sz="1600" b="1" dirty="0" smtClean="0">
                  <a:latin typeface="+mj-lt"/>
                  <a:cs typeface="Noteworthy Light"/>
                </a:rPr>
                <a:t>Functional Annotation</a:t>
              </a:r>
              <a:endParaRPr lang="en-US" sz="1600" b="1" dirty="0">
                <a:latin typeface="+mj-lt"/>
                <a:cs typeface="Noteworthy Light"/>
              </a:endParaRPr>
            </a:p>
          </p:txBody>
        </p:sp>
        <p:cxnSp>
          <p:nvCxnSpPr>
            <p:cNvPr id="24" name="Straight Arrow Connector 23"/>
            <p:cNvCxnSpPr>
              <a:stCxn id="6" idx="2"/>
              <a:endCxn id="7" idx="0"/>
            </p:cNvCxnSpPr>
            <p:nvPr/>
          </p:nvCxnSpPr>
          <p:spPr>
            <a:xfrm>
              <a:off x="1694282" y="4578223"/>
              <a:ext cx="0" cy="636714"/>
            </a:xfrm>
            <a:prstGeom prst="straightConnector1">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711064" y="1842633"/>
            <a:ext cx="6847662" cy="4732412"/>
            <a:chOff x="711064" y="1528872"/>
            <a:chExt cx="6847662" cy="4732412"/>
          </a:xfrm>
        </p:grpSpPr>
        <p:sp>
          <p:nvSpPr>
            <p:cNvPr id="18" name="TextBox 17"/>
            <p:cNvSpPr txBox="1"/>
            <p:nvPr/>
          </p:nvSpPr>
          <p:spPr>
            <a:xfrm>
              <a:off x="711064" y="5984285"/>
              <a:ext cx="3205250" cy="276999"/>
            </a:xfrm>
            <a:prstGeom prst="rect">
              <a:avLst/>
            </a:prstGeom>
            <a:noFill/>
          </p:spPr>
          <p:txBody>
            <a:bodyPr wrap="none" rtlCol="0">
              <a:spAutoFit/>
            </a:bodyPr>
            <a:lstStyle/>
            <a:p>
              <a:r>
                <a:rPr lang="en-US" sz="1200" dirty="0" smtClean="0">
                  <a:latin typeface="+mj-lt"/>
                  <a:cs typeface="Noteworthy Light"/>
                </a:rPr>
                <a:t>* (</a:t>
              </a:r>
              <a:r>
                <a:rPr lang="en-US" sz="1200" dirty="0" err="1" smtClean="0">
                  <a:latin typeface="+mj-lt"/>
                  <a:cs typeface="Noteworthy Light"/>
                </a:rPr>
                <a:t>Vanunu</a:t>
              </a:r>
              <a:r>
                <a:rPr lang="en-US" sz="1200" dirty="0" smtClean="0">
                  <a:latin typeface="+mj-lt"/>
                  <a:cs typeface="Noteworthy Light"/>
                </a:rPr>
                <a:t> et al., 2010; </a:t>
              </a:r>
              <a:r>
                <a:rPr lang="en-US" sz="1200" dirty="0" err="1" smtClean="0">
                  <a:latin typeface="+mj-lt"/>
                  <a:cs typeface="Noteworthy Light"/>
                </a:rPr>
                <a:t>Hofree</a:t>
              </a:r>
              <a:r>
                <a:rPr lang="en-US" sz="1200" dirty="0" smtClean="0">
                  <a:latin typeface="+mj-lt"/>
                  <a:cs typeface="Noteworthy Light"/>
                </a:rPr>
                <a:t> et al.,2013)</a:t>
              </a:r>
              <a:endParaRPr lang="en-US" sz="1200" dirty="0">
                <a:latin typeface="+mj-lt"/>
                <a:cs typeface="Noteworthy Light"/>
              </a:endParaRPr>
            </a:p>
          </p:txBody>
        </p:sp>
        <p:grpSp>
          <p:nvGrpSpPr>
            <p:cNvPr id="26" name="Group 25"/>
            <p:cNvGrpSpPr/>
            <p:nvPr/>
          </p:nvGrpSpPr>
          <p:grpSpPr>
            <a:xfrm>
              <a:off x="867452" y="1528872"/>
              <a:ext cx="6691274" cy="2214668"/>
              <a:chOff x="918792" y="1798714"/>
              <a:chExt cx="6691274" cy="2214668"/>
            </a:xfrm>
          </p:grpSpPr>
          <p:grpSp>
            <p:nvGrpSpPr>
              <p:cNvPr id="35" name="Group 34"/>
              <p:cNvGrpSpPr/>
              <p:nvPr/>
            </p:nvGrpSpPr>
            <p:grpSpPr>
              <a:xfrm>
                <a:off x="918792" y="1798714"/>
                <a:ext cx="6691274" cy="2214668"/>
                <a:chOff x="918792" y="1798714"/>
                <a:chExt cx="6691274" cy="2214668"/>
              </a:xfrm>
            </p:grpSpPr>
            <p:sp>
              <p:nvSpPr>
                <p:cNvPr id="5" name="TextBox 4"/>
                <p:cNvSpPr txBox="1"/>
                <p:nvPr/>
              </p:nvSpPr>
              <p:spPr>
                <a:xfrm>
                  <a:off x="918792" y="2410742"/>
                  <a:ext cx="1553838" cy="584776"/>
                </a:xfrm>
                <a:prstGeom prst="rect">
                  <a:avLst/>
                </a:prstGeom>
                <a:noFill/>
                <a:ln>
                  <a:solidFill>
                    <a:schemeClr val="tx1"/>
                  </a:solidFill>
                </a:ln>
              </p:spPr>
              <p:txBody>
                <a:bodyPr wrap="square" rtlCol="0">
                  <a:spAutoFit/>
                </a:bodyPr>
                <a:lstStyle/>
                <a:p>
                  <a:pPr algn="ctr"/>
                  <a:r>
                    <a:rPr lang="en-US" sz="1600" b="1" dirty="0" smtClean="0">
                      <a:latin typeface="+mj-lt"/>
                      <a:cs typeface="Noteworthy Light"/>
                    </a:rPr>
                    <a:t>Network Propagation</a:t>
                  </a:r>
                  <a:endParaRPr lang="en-US" sz="1600" b="1" dirty="0">
                    <a:latin typeface="+mj-lt"/>
                    <a:cs typeface="Noteworthy Light"/>
                  </a:endParaRPr>
                </a:p>
              </p:txBody>
            </p:sp>
            <p:sp>
              <p:nvSpPr>
                <p:cNvPr id="15" name="Rectangle 14"/>
                <p:cNvSpPr/>
                <p:nvPr/>
              </p:nvSpPr>
              <p:spPr>
                <a:xfrm>
                  <a:off x="4494551" y="3615837"/>
                  <a:ext cx="3115515" cy="397545"/>
                </a:xfrm>
                <a:prstGeom prst="rect">
                  <a:avLst/>
                </a:prstGeom>
                <a:noFill/>
              </p:spPr>
              <p:txBody>
                <a:bodyPr wrap="square">
                  <a:spAutoFit/>
                </a:bodyPr>
                <a:lstStyle/>
                <a:p>
                  <a:pPr algn="ctr">
                    <a:lnSpc>
                      <a:spcPct val="150000"/>
                    </a:lnSpc>
                  </a:pPr>
                  <a:r>
                    <a:rPr lang="en-US" sz="1400" dirty="0" err="1">
                      <a:latin typeface="+mj-lt"/>
                      <a:cs typeface="Noteworthy Light"/>
                    </a:rPr>
                    <a:t>Δ</a:t>
                  </a:r>
                  <a:r>
                    <a:rPr lang="en-US" sz="1400" dirty="0">
                      <a:latin typeface="+mj-lt"/>
                      <a:cs typeface="Noteworthy Light"/>
                    </a:rPr>
                    <a:t> heat = </a:t>
                  </a:r>
                  <a:r>
                    <a:rPr lang="en-US" sz="1400" dirty="0" smtClean="0">
                      <a:latin typeface="+mj-lt"/>
                      <a:cs typeface="Noteworthy Light"/>
                    </a:rPr>
                    <a:t>wild (F)</a:t>
                  </a:r>
                  <a:r>
                    <a:rPr lang="en-US" sz="1400" baseline="-25000" dirty="0" smtClean="0">
                      <a:latin typeface="+mj-lt"/>
                      <a:cs typeface="Noteworthy Light"/>
                    </a:rPr>
                    <a:t> </a:t>
                  </a:r>
                  <a:r>
                    <a:rPr lang="en-US" sz="1400" dirty="0" smtClean="0">
                      <a:latin typeface="+mj-lt"/>
                      <a:cs typeface="Noteworthy Light"/>
                    </a:rPr>
                    <a:t>–perturbed (F)</a:t>
                  </a:r>
                  <a:endParaRPr lang="en-US" sz="1400" baseline="-25000" dirty="0">
                    <a:latin typeface="+mj-lt"/>
                    <a:cs typeface="Noteworthy Light"/>
                  </a:endParaRPr>
                </a:p>
              </p:txBody>
            </p:sp>
            <p:cxnSp>
              <p:nvCxnSpPr>
                <p:cNvPr id="16" name="Straight Arrow Connector 15"/>
                <p:cNvCxnSpPr>
                  <a:stCxn id="3" idx="2"/>
                  <a:endCxn id="5" idx="0"/>
                </p:cNvCxnSpPr>
                <p:nvPr/>
              </p:nvCxnSpPr>
              <p:spPr>
                <a:xfrm>
                  <a:off x="1695711" y="1798714"/>
                  <a:ext cx="0" cy="612028"/>
                </a:xfrm>
                <a:prstGeom prst="straightConnector1">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900763" y="3062231"/>
                <a:ext cx="274497" cy="369332"/>
              </a:xfrm>
              <a:prstGeom prst="rect">
                <a:avLst/>
              </a:prstGeom>
              <a:noFill/>
            </p:spPr>
            <p:txBody>
              <a:bodyPr wrap="none" rtlCol="0">
                <a:spAutoFit/>
              </a:bodyPr>
              <a:lstStyle/>
              <a:p>
                <a:r>
                  <a:rPr lang="en-US" dirty="0" smtClean="0"/>
                  <a:t>*</a:t>
                </a:r>
                <a:endParaRPr lang="en-US" dirty="0"/>
              </a:p>
            </p:txBody>
          </p:sp>
        </p:grpSp>
      </p:grpSp>
      <p:grpSp>
        <p:nvGrpSpPr>
          <p:cNvPr id="14" name="Group 13"/>
          <p:cNvGrpSpPr/>
          <p:nvPr/>
        </p:nvGrpSpPr>
        <p:grpSpPr>
          <a:xfrm>
            <a:off x="4033388" y="4021453"/>
            <a:ext cx="4197513" cy="1881943"/>
            <a:chOff x="4033388" y="3707692"/>
            <a:chExt cx="4197513" cy="1881943"/>
          </a:xfrm>
        </p:grpSpPr>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4033388" y="3707692"/>
              <a:ext cx="4197513" cy="1562782"/>
            </a:xfrm>
            <a:prstGeom prst="rect">
              <a:avLst/>
            </a:prstGeom>
          </p:spPr>
        </p:pic>
        <p:grpSp>
          <p:nvGrpSpPr>
            <p:cNvPr id="27" name="Group 26"/>
            <p:cNvGrpSpPr/>
            <p:nvPr/>
          </p:nvGrpSpPr>
          <p:grpSpPr>
            <a:xfrm>
              <a:off x="4189211" y="4315022"/>
              <a:ext cx="3822490" cy="1274613"/>
              <a:chOff x="3832383" y="3865419"/>
              <a:chExt cx="3822490" cy="1274613"/>
            </a:xfrm>
          </p:grpSpPr>
          <p:sp>
            <p:nvSpPr>
              <p:cNvPr id="41" name="TextBox 40"/>
              <p:cNvSpPr txBox="1"/>
              <p:nvPr/>
            </p:nvSpPr>
            <p:spPr>
              <a:xfrm>
                <a:off x="3832383" y="4616812"/>
                <a:ext cx="925856" cy="523220"/>
              </a:xfrm>
              <a:prstGeom prst="rect">
                <a:avLst/>
              </a:prstGeom>
              <a:noFill/>
            </p:spPr>
            <p:txBody>
              <a:bodyPr wrap="square" rtlCol="0">
                <a:spAutoFit/>
              </a:bodyPr>
              <a:lstStyle/>
              <a:p>
                <a:r>
                  <a:rPr lang="en-US" sz="1400" dirty="0">
                    <a:latin typeface="+mj-lt"/>
                    <a:cs typeface="Noteworthy Light"/>
                  </a:rPr>
                  <a:t>O</a:t>
                </a:r>
                <a:r>
                  <a:rPr lang="en-US" sz="1400" dirty="0" smtClean="0">
                    <a:latin typeface="+mj-lt"/>
                    <a:cs typeface="Noteworthy Light"/>
                  </a:rPr>
                  <a:t>riginal network</a:t>
                </a:r>
                <a:endParaRPr lang="en-US" sz="1400" dirty="0">
                  <a:latin typeface="+mj-lt"/>
                  <a:cs typeface="Noteworthy Light"/>
                </a:endParaRPr>
              </a:p>
            </p:txBody>
          </p:sp>
          <p:sp>
            <p:nvSpPr>
              <p:cNvPr id="66" name="Minus 65"/>
              <p:cNvSpPr/>
              <p:nvPr/>
            </p:nvSpPr>
            <p:spPr>
              <a:xfrm>
                <a:off x="4806968" y="3945430"/>
                <a:ext cx="173728" cy="215501"/>
              </a:xfrm>
              <a:prstGeom prst="mathMinus">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5146152" y="3865419"/>
                <a:ext cx="2508721" cy="1240605"/>
                <a:chOff x="5146152" y="3865419"/>
                <a:chExt cx="2508721" cy="1240605"/>
              </a:xfrm>
            </p:grpSpPr>
            <p:sp>
              <p:nvSpPr>
                <p:cNvPr id="44" name="TextBox 43"/>
                <p:cNvSpPr txBox="1"/>
                <p:nvPr/>
              </p:nvSpPr>
              <p:spPr>
                <a:xfrm>
                  <a:off x="5146152" y="4582804"/>
                  <a:ext cx="1210585" cy="523220"/>
                </a:xfrm>
                <a:prstGeom prst="rect">
                  <a:avLst/>
                </a:prstGeom>
                <a:noFill/>
              </p:spPr>
              <p:txBody>
                <a:bodyPr wrap="square" rtlCol="0">
                  <a:spAutoFit/>
                </a:bodyPr>
                <a:lstStyle/>
                <a:p>
                  <a:r>
                    <a:rPr lang="en-US" sz="1400" dirty="0" smtClean="0">
                      <a:latin typeface="+mj-lt"/>
                      <a:cs typeface="Noteworthy Light"/>
                    </a:rPr>
                    <a:t>Perturbed</a:t>
                  </a:r>
                </a:p>
                <a:p>
                  <a:r>
                    <a:rPr lang="en-US" sz="1400" dirty="0" smtClean="0">
                      <a:latin typeface="+mj-lt"/>
                      <a:cs typeface="Noteworthy Light"/>
                    </a:rPr>
                    <a:t>Network</a:t>
                  </a:r>
                  <a:endParaRPr lang="en-US" sz="1400" dirty="0">
                    <a:latin typeface="+mj-lt"/>
                    <a:cs typeface="Noteworthy Light"/>
                  </a:endParaRPr>
                </a:p>
              </p:txBody>
            </p:sp>
            <p:sp>
              <p:nvSpPr>
                <p:cNvPr id="56" name="TextBox 55"/>
                <p:cNvSpPr txBox="1"/>
                <p:nvPr/>
              </p:nvSpPr>
              <p:spPr>
                <a:xfrm>
                  <a:off x="6789753" y="4666982"/>
                  <a:ext cx="865120" cy="307777"/>
                </a:xfrm>
                <a:prstGeom prst="rect">
                  <a:avLst/>
                </a:prstGeom>
                <a:noFill/>
              </p:spPr>
              <p:txBody>
                <a:bodyPr wrap="square" rtlCol="0">
                  <a:spAutoFit/>
                </a:bodyPr>
                <a:lstStyle/>
                <a:p>
                  <a:r>
                    <a:rPr lang="en-US" sz="1400" dirty="0" err="1" smtClean="0">
                      <a:latin typeface="+mj-lt"/>
                      <a:ea typeface="Lucida Grande"/>
                      <a:cs typeface="Noteworthy Light"/>
                    </a:rPr>
                    <a:t>Δ</a:t>
                  </a:r>
                  <a:r>
                    <a:rPr lang="en-US" sz="1400" dirty="0">
                      <a:latin typeface="+mj-lt"/>
                      <a:cs typeface="Noteworthy Light"/>
                    </a:rPr>
                    <a:t> </a:t>
                  </a:r>
                  <a:r>
                    <a:rPr lang="en-US" sz="1400" dirty="0" smtClean="0">
                      <a:latin typeface="+mj-lt"/>
                      <a:cs typeface="Noteworthy Light"/>
                    </a:rPr>
                    <a:t>heat</a:t>
                  </a:r>
                  <a:endParaRPr lang="en-US" sz="1400" dirty="0">
                    <a:latin typeface="+mj-lt"/>
                    <a:cs typeface="Noteworthy Light"/>
                  </a:endParaRPr>
                </a:p>
              </p:txBody>
            </p:sp>
            <p:sp>
              <p:nvSpPr>
                <p:cNvPr id="68" name="Minus 67"/>
                <p:cNvSpPr/>
                <p:nvPr/>
              </p:nvSpPr>
              <p:spPr>
                <a:xfrm>
                  <a:off x="6525909" y="3865419"/>
                  <a:ext cx="173728" cy="215501"/>
                </a:xfrm>
                <a:prstGeom prst="mathMinus">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Minus 68"/>
                <p:cNvSpPr/>
                <p:nvPr/>
              </p:nvSpPr>
              <p:spPr>
                <a:xfrm>
                  <a:off x="6525909" y="3945430"/>
                  <a:ext cx="173728" cy="215501"/>
                </a:xfrm>
                <a:prstGeom prst="mathMinus">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67" name="TextBox 66"/>
          <p:cNvSpPr txBox="1"/>
          <p:nvPr/>
        </p:nvSpPr>
        <p:spPr>
          <a:xfrm>
            <a:off x="6375627" y="6394253"/>
            <a:ext cx="1987744" cy="307777"/>
          </a:xfrm>
          <a:prstGeom prst="rect">
            <a:avLst/>
          </a:prstGeom>
          <a:noFill/>
        </p:spPr>
        <p:txBody>
          <a:bodyPr wrap="none" rtlCol="0">
            <a:spAutoFit/>
          </a:bodyPr>
          <a:lstStyle/>
          <a:p>
            <a:r>
              <a:rPr lang="en-US" sz="1400" dirty="0" smtClean="0">
                <a:latin typeface="+mj-lt"/>
              </a:rPr>
              <a:t>Engin </a:t>
            </a:r>
            <a:r>
              <a:rPr lang="en-US" sz="1400" i="1" dirty="0" smtClean="0">
                <a:latin typeface="+mj-lt"/>
              </a:rPr>
              <a:t>et al.</a:t>
            </a:r>
            <a:r>
              <a:rPr lang="en-US" sz="1400" dirty="0" smtClean="0">
                <a:latin typeface="+mj-lt"/>
              </a:rPr>
              <a:t>, PSB 2015</a:t>
            </a:r>
            <a:endParaRPr lang="en-US" sz="1400" dirty="0">
              <a:latin typeface="+mj-lt"/>
            </a:endParaRPr>
          </a:p>
        </p:txBody>
      </p:sp>
      <p:pic>
        <p:nvPicPr>
          <p:cNvPr id="38" name="Picture 37"/>
          <p:cNvPicPr>
            <a:picLocks noChangeAspect="1"/>
          </p:cNvPicPr>
          <p:nvPr/>
        </p:nvPicPr>
        <p:blipFill>
          <a:blip r:embed="rId5"/>
          <a:stretch>
            <a:fillRect/>
          </a:stretch>
        </p:blipFill>
        <p:spPr>
          <a:xfrm>
            <a:off x="1747194" y="3231907"/>
            <a:ext cx="2174792" cy="272986"/>
          </a:xfrm>
          <a:prstGeom prst="rect">
            <a:avLst/>
          </a:prstGeom>
        </p:spPr>
      </p:pic>
      <p:sp>
        <p:nvSpPr>
          <p:cNvPr id="3" name="TextBox 2"/>
          <p:cNvSpPr txBox="1"/>
          <p:nvPr/>
        </p:nvSpPr>
        <p:spPr>
          <a:xfrm>
            <a:off x="867452" y="1257857"/>
            <a:ext cx="1553838" cy="584776"/>
          </a:xfrm>
          <a:prstGeom prst="rect">
            <a:avLst/>
          </a:prstGeom>
          <a:noFill/>
          <a:ln>
            <a:solidFill>
              <a:schemeClr val="tx1"/>
            </a:solidFill>
          </a:ln>
        </p:spPr>
        <p:txBody>
          <a:bodyPr wrap="square" rtlCol="0">
            <a:spAutoFit/>
          </a:bodyPr>
          <a:lstStyle/>
          <a:p>
            <a:pPr algn="ctr"/>
            <a:r>
              <a:rPr lang="en-US" sz="1600" b="1" dirty="0" smtClean="0">
                <a:latin typeface="+mj-lt"/>
                <a:cs typeface="Noteworthy Light"/>
              </a:rPr>
              <a:t>Network Perturbation</a:t>
            </a:r>
            <a:endParaRPr lang="en-US" sz="1600" b="1" dirty="0">
              <a:latin typeface="+mj-lt"/>
              <a:cs typeface="Noteworthy Light"/>
            </a:endParaRPr>
          </a:p>
        </p:txBody>
      </p:sp>
    </p:spTree>
    <p:extLst>
      <p:ext uri="{BB962C8B-B14F-4D97-AF65-F5344CB8AC3E}">
        <p14:creationId xmlns:p14="http://schemas.microsoft.com/office/powerpoint/2010/main" val="365493140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583351" y="2603109"/>
            <a:ext cx="3428910" cy="1569660"/>
          </a:xfrm>
          <a:prstGeom prst="rect">
            <a:avLst/>
          </a:prstGeom>
          <a:solidFill>
            <a:schemeClr val="bg1"/>
          </a:solidFill>
          <a:ln w="25400">
            <a:solidFill>
              <a:schemeClr val="tx1"/>
            </a:solidFill>
          </a:ln>
          <a:effectLst>
            <a:outerShdw blurRad="50800" dist="38100" dir="2700000" algn="tl" rotWithShape="0">
              <a:srgbClr val="000000">
                <a:alpha val="43000"/>
              </a:srgbClr>
            </a:outerShdw>
          </a:effectLst>
        </p:spPr>
        <p:txBody>
          <a:bodyPr wrap="square" rtlCol="0">
            <a:spAutoFit/>
          </a:bodyPr>
          <a:lstStyle/>
          <a:p>
            <a:r>
              <a:rPr lang="en-US" sz="2400" b="1" dirty="0">
                <a:solidFill>
                  <a:srgbClr val="000000"/>
                </a:solidFill>
                <a:latin typeface="+mj-lt"/>
                <a:cs typeface="Britannic Bold"/>
              </a:rPr>
              <a:t>Functional annotations of the </a:t>
            </a:r>
            <a:r>
              <a:rPr lang="en-US" sz="2400" b="1" dirty="0" smtClean="0">
                <a:solidFill>
                  <a:srgbClr val="000000"/>
                </a:solidFill>
                <a:latin typeface="+mj-lt"/>
                <a:cs typeface="Britannic Bold"/>
              </a:rPr>
              <a:t>residue mutations of 5 </a:t>
            </a:r>
            <a:r>
              <a:rPr lang="en-US" sz="2400" b="1" dirty="0">
                <a:solidFill>
                  <a:srgbClr val="000000"/>
                </a:solidFill>
                <a:latin typeface="+mj-lt"/>
                <a:cs typeface="Britannic Bold"/>
              </a:rPr>
              <a:t>proteins were validated via </a:t>
            </a:r>
            <a:r>
              <a:rPr lang="en-US" sz="2400" b="1" dirty="0" smtClean="0">
                <a:solidFill>
                  <a:srgbClr val="000000"/>
                </a:solidFill>
                <a:latin typeface="+mj-lt"/>
                <a:cs typeface="Britannic Bold"/>
              </a:rPr>
              <a:t>literature</a:t>
            </a:r>
            <a:endParaRPr lang="en-US" sz="2400" b="1" dirty="0">
              <a:latin typeface="+mj-lt"/>
              <a:cs typeface="Britannic Bold"/>
            </a:endParaRPr>
          </a:p>
        </p:txBody>
      </p:sp>
      <p:graphicFrame>
        <p:nvGraphicFramePr>
          <p:cNvPr id="2" name="Table 1"/>
          <p:cNvGraphicFramePr>
            <a:graphicFrameLocks noGrp="1"/>
          </p:cNvGraphicFramePr>
          <p:nvPr>
            <p:extLst>
              <p:ext uri="{D42A27DB-BD31-4B8C-83A1-F6EECF244321}">
                <p14:modId xmlns:p14="http://schemas.microsoft.com/office/powerpoint/2010/main" val="1568221483"/>
              </p:ext>
            </p:extLst>
          </p:nvPr>
        </p:nvGraphicFramePr>
        <p:xfrm>
          <a:off x="374996" y="981514"/>
          <a:ext cx="4940300" cy="5412739"/>
        </p:xfrm>
        <a:graphic>
          <a:graphicData uri="http://schemas.openxmlformats.org/drawingml/2006/table">
            <a:tbl>
              <a:tblPr/>
              <a:tblGrid>
                <a:gridCol w="825500"/>
                <a:gridCol w="1651000"/>
                <a:gridCol w="825500"/>
                <a:gridCol w="1638300"/>
              </a:tblGrid>
              <a:tr h="190500">
                <a:tc>
                  <a:txBody>
                    <a:bodyPr/>
                    <a:lstStyle/>
                    <a:p>
                      <a:pPr algn="ctr" fontAlgn="ctr"/>
                      <a:r>
                        <a:rPr lang="en-US" sz="1400" b="1" i="0" u="none" strike="noStrike" dirty="0">
                          <a:solidFill>
                            <a:srgbClr val="000000"/>
                          </a:solidFill>
                          <a:effectLst/>
                          <a:latin typeface="Calibri"/>
                        </a:rPr>
                        <a:t>Genes</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Calibri"/>
                        </a:rPr>
                        <a:t># of Distinct Mutations</a:t>
                      </a:r>
                    </a:p>
                  </a:txBody>
                  <a:tcPr marL="12700" marR="12700" marT="12700" marB="0" anchor="ctr">
                    <a:lnL>
                      <a:noFill/>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Calibri"/>
                        </a:rPr>
                        <a:t>Genes</a:t>
                      </a:r>
                    </a:p>
                  </a:txBody>
                  <a:tcPr marL="12700" marR="12700" marT="12700" marB="0" anchor="ctr">
                    <a:lnL w="190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Calibri"/>
                        </a:rPr>
                        <a:t># of Distinct Mutations</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ctr"/>
                      <a:r>
                        <a:rPr lang="en-US" sz="1400" b="0" i="0" u="none" strike="noStrike">
                          <a:solidFill>
                            <a:srgbClr val="000000"/>
                          </a:solidFill>
                          <a:effectLst/>
                          <a:latin typeface="Calibri"/>
                        </a:rPr>
                        <a:t>CTNNB1</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Calibri"/>
                        </a:rPr>
                        <a:t>11</a:t>
                      </a:r>
                    </a:p>
                  </a:txBody>
                  <a:tcPr marL="12700" marR="12700" marT="12700" marB="0" anchor="ctr">
                    <a:lnL>
                      <a:noFill/>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Calibri"/>
                        </a:rPr>
                        <a:t>SMAD4</a:t>
                      </a:r>
                    </a:p>
                  </a:txBody>
                  <a:tcPr marL="12700" marR="12700" marT="12700" marB="0" anchor="ctr">
                    <a:lnL w="190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r>
              <a:tr h="190500">
                <a:tc>
                  <a:txBody>
                    <a:bodyPr/>
                    <a:lstStyle/>
                    <a:p>
                      <a:pPr algn="ctr" fontAlgn="ctr"/>
                      <a:r>
                        <a:rPr lang="en-US" sz="1400" b="0" i="0" u="none" strike="noStrike">
                          <a:solidFill>
                            <a:srgbClr val="000000"/>
                          </a:solidFill>
                          <a:effectLst/>
                          <a:latin typeface="Calibri"/>
                        </a:rPr>
                        <a:t>APC</a:t>
                      </a:r>
                    </a:p>
                  </a:txBody>
                  <a:tcPr marL="12700" marR="12700" marT="12700" marB="0" anchor="ctr">
                    <a:lnL>
                      <a:noFill/>
                    </a:lnL>
                    <a:lnR>
                      <a:noFill/>
                    </a:lnR>
                    <a:lnT>
                      <a:noFill/>
                    </a:lnT>
                    <a:lnB>
                      <a:noFill/>
                    </a:lnB>
                  </a:tcPr>
                </a:tc>
                <a:tc>
                  <a:txBody>
                    <a:bodyPr/>
                    <a:lstStyle/>
                    <a:p>
                      <a:pPr algn="ctr" fontAlgn="ctr"/>
                      <a:r>
                        <a:rPr lang="en-US" sz="1400" b="0" i="0" u="none" strike="noStrike" dirty="0">
                          <a:solidFill>
                            <a:srgbClr val="000000"/>
                          </a:solidFill>
                          <a:effectLst/>
                          <a:latin typeface="Calibri"/>
                        </a:rPr>
                        <a:t>7</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CASP8</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dirty="0">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PPP2R1A</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6</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ABL1</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EGFR</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6</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FLT3</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TP53</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6</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dirty="0">
                          <a:solidFill>
                            <a:srgbClr val="000000"/>
                          </a:solidFill>
                          <a:effectLst/>
                          <a:latin typeface="Calibri"/>
                        </a:rPr>
                        <a:t>PIK3CA</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VHL</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5</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CSF1R</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DAXX</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5</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KDM6A</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FGFR2</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5</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CDH1</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B2M</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4</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FBXW7</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RB1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4</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CDKN2A</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MSH2</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MSH6</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MEN1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BCOR</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SMAD2</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ATRX</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DNMT3A</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FGFR3</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AXIN1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MLL3</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PIK3R1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ERBB2</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HRAS</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PTPN11</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BRCA1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KIT</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H3F3A</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MET</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SPOP</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RUNX1</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NOTCH1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CREBBP</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CBL</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 </a:t>
                      </a:r>
                    </a:p>
                  </a:txBody>
                  <a:tcPr marL="12700" marR="12700" marT="12700" marB="0" anchor="ctr">
                    <a:lnL w="190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r>
            </a:tbl>
          </a:graphicData>
        </a:graphic>
      </p:graphicFrame>
      <p:grpSp>
        <p:nvGrpSpPr>
          <p:cNvPr id="4" name="Group 3"/>
          <p:cNvGrpSpPr/>
          <p:nvPr/>
        </p:nvGrpSpPr>
        <p:grpSpPr>
          <a:xfrm>
            <a:off x="359299" y="1646995"/>
            <a:ext cx="4940300" cy="4747258"/>
            <a:chOff x="437763" y="1805201"/>
            <a:chExt cx="4940300" cy="4747258"/>
          </a:xfrm>
        </p:grpSpPr>
        <p:sp>
          <p:nvSpPr>
            <p:cNvPr id="3" name="Rounded Rectangle 2"/>
            <p:cNvSpPr/>
            <p:nvPr/>
          </p:nvSpPr>
          <p:spPr>
            <a:xfrm>
              <a:off x="437763" y="1805201"/>
              <a:ext cx="2332122" cy="20265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a:off x="3045941" y="4303753"/>
              <a:ext cx="2332122" cy="20265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ed Rectangle 9"/>
            <p:cNvSpPr/>
            <p:nvPr/>
          </p:nvSpPr>
          <p:spPr>
            <a:xfrm>
              <a:off x="437763" y="5421290"/>
              <a:ext cx="2332122" cy="20265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p:cNvSpPr/>
            <p:nvPr/>
          </p:nvSpPr>
          <p:spPr>
            <a:xfrm>
              <a:off x="437763" y="6349809"/>
              <a:ext cx="2332122" cy="20265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437763" y="5218640"/>
              <a:ext cx="2332122" cy="20265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itle 1"/>
          <p:cNvSpPr>
            <a:spLocks noGrp="1"/>
          </p:cNvSpPr>
          <p:nvPr>
            <p:ph type="title"/>
          </p:nvPr>
        </p:nvSpPr>
        <p:spPr>
          <a:xfrm>
            <a:off x="505023" y="156552"/>
            <a:ext cx="8290721" cy="680185"/>
          </a:xfrm>
        </p:spPr>
        <p:txBody>
          <a:bodyPr>
            <a:normAutofit fontScale="90000"/>
          </a:bodyPr>
          <a:lstStyle/>
          <a:p>
            <a:pPr algn="l"/>
            <a:r>
              <a:rPr lang="en-US" sz="4000" dirty="0" smtClean="0">
                <a:solidFill>
                  <a:schemeClr val="tx1"/>
                </a:solidFill>
                <a:cs typeface="Britannic Bold"/>
              </a:rPr>
              <a:t>43 Proteins with </a:t>
            </a:r>
            <a:r>
              <a:rPr lang="en-US" sz="4000" dirty="0" smtClean="0">
                <a:cs typeface="Britannic Bold"/>
              </a:rPr>
              <a:t>m</a:t>
            </a:r>
            <a:r>
              <a:rPr lang="en-US" sz="4000" dirty="0" smtClean="0">
                <a:solidFill>
                  <a:schemeClr val="tx1"/>
                </a:solidFill>
                <a:cs typeface="Britannic Bold"/>
              </a:rPr>
              <a:t>utations at distinct sites</a:t>
            </a:r>
            <a:endParaRPr lang="en-US" sz="4000" dirty="0">
              <a:solidFill>
                <a:schemeClr val="tx1"/>
              </a:solidFill>
              <a:cs typeface="Britannic Bold"/>
            </a:endParaRPr>
          </a:p>
        </p:txBody>
      </p:sp>
      <p:sp>
        <p:nvSpPr>
          <p:cNvPr id="16" name="TextBox 15"/>
          <p:cNvSpPr txBox="1"/>
          <p:nvPr/>
        </p:nvSpPr>
        <p:spPr>
          <a:xfrm>
            <a:off x="6445050" y="6395335"/>
            <a:ext cx="1987744" cy="307777"/>
          </a:xfrm>
          <a:prstGeom prst="rect">
            <a:avLst/>
          </a:prstGeom>
          <a:noFill/>
        </p:spPr>
        <p:txBody>
          <a:bodyPr wrap="none" rtlCol="0">
            <a:spAutoFit/>
          </a:bodyPr>
          <a:lstStyle/>
          <a:p>
            <a:r>
              <a:rPr lang="en-US" sz="1400" dirty="0" smtClean="0">
                <a:latin typeface="+mj-lt"/>
              </a:rPr>
              <a:t>Engin </a:t>
            </a:r>
            <a:r>
              <a:rPr lang="en-US" sz="1400" i="1" dirty="0" smtClean="0">
                <a:latin typeface="+mj-lt"/>
              </a:rPr>
              <a:t>et al.</a:t>
            </a:r>
            <a:r>
              <a:rPr lang="en-US" sz="1400" dirty="0" smtClean="0">
                <a:latin typeface="+mj-lt"/>
              </a:rPr>
              <a:t>, PSB 2015</a:t>
            </a:r>
            <a:endParaRPr lang="en-US" sz="1400" dirty="0">
              <a:latin typeface="+mj-lt"/>
            </a:endParaRPr>
          </a:p>
        </p:txBody>
      </p:sp>
    </p:spTree>
    <p:extLst>
      <p:ext uri="{BB962C8B-B14F-4D97-AF65-F5344CB8AC3E}">
        <p14:creationId xmlns:p14="http://schemas.microsoft.com/office/powerpoint/2010/main" val="3905312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7026051" y="6052468"/>
            <a:ext cx="184666" cy="369332"/>
          </a:xfrm>
          <a:prstGeom prst="rect">
            <a:avLst/>
          </a:prstGeom>
          <a:noFill/>
        </p:spPr>
        <p:txBody>
          <a:bodyPr wrap="none" rtlCol="0">
            <a:spAutoFit/>
          </a:bodyPr>
          <a:lstStyle/>
          <a:p>
            <a:endParaRPr lang="en-US" dirty="0"/>
          </a:p>
        </p:txBody>
      </p:sp>
      <p:pic>
        <p:nvPicPr>
          <p:cNvPr id="5" name="Picture 4" descr="HRAS_network.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910" t="28977" r="24973" b="19424"/>
          <a:stretch/>
        </p:blipFill>
        <p:spPr>
          <a:xfrm>
            <a:off x="2150427" y="4321932"/>
            <a:ext cx="5060290" cy="2099868"/>
          </a:xfrm>
          <a:prstGeom prst="rect">
            <a:avLst/>
          </a:prstGeom>
        </p:spPr>
      </p:pic>
      <p:sp>
        <p:nvSpPr>
          <p:cNvPr id="8" name="Title 1"/>
          <p:cNvSpPr>
            <a:spLocks noGrp="1"/>
          </p:cNvSpPr>
          <p:nvPr>
            <p:ph type="title"/>
          </p:nvPr>
        </p:nvSpPr>
        <p:spPr>
          <a:xfrm>
            <a:off x="457200" y="111125"/>
            <a:ext cx="8229600" cy="679450"/>
          </a:xfrm>
        </p:spPr>
        <p:txBody>
          <a:bodyPr>
            <a:normAutofit fontScale="90000"/>
          </a:bodyPr>
          <a:lstStyle/>
          <a:p>
            <a:pPr algn="l"/>
            <a:r>
              <a:rPr lang="en-US" sz="4000" dirty="0" smtClean="0">
                <a:solidFill>
                  <a:srgbClr val="000000"/>
                </a:solidFill>
                <a:cs typeface="Britannic Bold"/>
              </a:rPr>
              <a:t>HRAS Case Study</a:t>
            </a:r>
            <a:endParaRPr lang="en-US" sz="4000" dirty="0">
              <a:solidFill>
                <a:srgbClr val="000000"/>
              </a:solidFill>
              <a:cs typeface="Britannic Bold"/>
            </a:endParaRPr>
          </a:p>
        </p:txBody>
      </p:sp>
      <p:pic>
        <p:nvPicPr>
          <p:cNvPr id="3" name="Picture 2" descr="HRAS_figure.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216" y="1066668"/>
            <a:ext cx="8482584" cy="3255264"/>
          </a:xfrm>
          <a:prstGeom prst="rect">
            <a:avLst/>
          </a:prstGeom>
        </p:spPr>
      </p:pic>
      <p:sp>
        <p:nvSpPr>
          <p:cNvPr id="7" name="TextBox 6"/>
          <p:cNvSpPr txBox="1"/>
          <p:nvPr/>
        </p:nvSpPr>
        <p:spPr>
          <a:xfrm>
            <a:off x="6375627" y="6394253"/>
            <a:ext cx="1987744" cy="307777"/>
          </a:xfrm>
          <a:prstGeom prst="rect">
            <a:avLst/>
          </a:prstGeom>
          <a:noFill/>
        </p:spPr>
        <p:txBody>
          <a:bodyPr wrap="none" rtlCol="0">
            <a:spAutoFit/>
          </a:bodyPr>
          <a:lstStyle/>
          <a:p>
            <a:r>
              <a:rPr lang="en-US" sz="1400" dirty="0" smtClean="0">
                <a:latin typeface="+mj-lt"/>
              </a:rPr>
              <a:t>Engin </a:t>
            </a:r>
            <a:r>
              <a:rPr lang="en-US" sz="1400" i="1" dirty="0" smtClean="0">
                <a:latin typeface="+mj-lt"/>
              </a:rPr>
              <a:t>et al.</a:t>
            </a:r>
            <a:r>
              <a:rPr lang="en-US" sz="1400" dirty="0" smtClean="0">
                <a:latin typeface="+mj-lt"/>
              </a:rPr>
              <a:t>, PSB 2015</a:t>
            </a:r>
            <a:endParaRPr lang="en-US" sz="1400" dirty="0">
              <a:latin typeface="+mj-lt"/>
            </a:endParaRPr>
          </a:p>
        </p:txBody>
      </p:sp>
    </p:spTree>
    <p:extLst>
      <p:ext uri="{BB962C8B-B14F-4D97-AF65-F5344CB8AC3E}">
        <p14:creationId xmlns:p14="http://schemas.microsoft.com/office/powerpoint/2010/main" val="384830550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p:cNvGrpSpPr/>
          <p:nvPr/>
        </p:nvGrpSpPr>
        <p:grpSpPr>
          <a:xfrm>
            <a:off x="310471" y="2977421"/>
            <a:ext cx="3841106" cy="1084818"/>
            <a:chOff x="398234" y="1405025"/>
            <a:chExt cx="3425558" cy="1084818"/>
          </a:xfrm>
        </p:grpSpPr>
        <p:grpSp>
          <p:nvGrpSpPr>
            <p:cNvPr id="61" name="Group 60"/>
            <p:cNvGrpSpPr/>
            <p:nvPr/>
          </p:nvGrpSpPr>
          <p:grpSpPr>
            <a:xfrm>
              <a:off x="398234" y="1405025"/>
              <a:ext cx="2571498" cy="552620"/>
              <a:chOff x="172899" y="1233348"/>
              <a:chExt cx="2571498" cy="552620"/>
            </a:xfrm>
          </p:grpSpPr>
          <p:sp>
            <p:nvSpPr>
              <p:cNvPr id="63" name="TextBox 62"/>
              <p:cNvSpPr txBox="1"/>
              <p:nvPr/>
            </p:nvSpPr>
            <p:spPr>
              <a:xfrm>
                <a:off x="505288" y="1478191"/>
                <a:ext cx="870959" cy="307777"/>
              </a:xfrm>
              <a:prstGeom prst="rect">
                <a:avLst/>
              </a:prstGeom>
              <a:noFill/>
            </p:spPr>
            <p:txBody>
              <a:bodyPr wrap="none" rtlCol="0">
                <a:spAutoFit/>
              </a:bodyPr>
              <a:lstStyle/>
              <a:p>
                <a:r>
                  <a:rPr lang="en-US" sz="1400" b="1" dirty="0" smtClean="0">
                    <a:latin typeface="+mj-lt"/>
                    <a:cs typeface="Noteworthy Light"/>
                  </a:rPr>
                  <a:t>HRAS</a:t>
                </a:r>
                <a:r>
                  <a:rPr lang="en-US" sz="1400" b="1" baseline="30000" dirty="0" smtClean="0">
                    <a:latin typeface="+mj-lt"/>
                    <a:cs typeface="Noteworthy Light"/>
                  </a:rPr>
                  <a:t>G12V</a:t>
                </a:r>
                <a:endParaRPr lang="en-US" sz="1400" b="1" dirty="0">
                  <a:latin typeface="+mj-lt"/>
                  <a:cs typeface="Noteworthy Light"/>
                </a:endParaRPr>
              </a:p>
            </p:txBody>
          </p:sp>
          <p:sp>
            <p:nvSpPr>
              <p:cNvPr id="67" name="TextBox 66"/>
              <p:cNvSpPr txBox="1"/>
              <p:nvPr/>
            </p:nvSpPr>
            <p:spPr>
              <a:xfrm>
                <a:off x="172899" y="1233348"/>
                <a:ext cx="2571498" cy="307777"/>
              </a:xfrm>
              <a:prstGeom prst="rect">
                <a:avLst/>
              </a:prstGeom>
              <a:noFill/>
              <a:ln>
                <a:noFill/>
                <a:prstDash val="sysDot"/>
              </a:ln>
            </p:spPr>
            <p:txBody>
              <a:bodyPr wrap="square" rtlCol="0">
                <a:spAutoFit/>
              </a:bodyPr>
              <a:lstStyle/>
              <a:p>
                <a:r>
                  <a:rPr lang="en-US" sz="1400" dirty="0" smtClean="0">
                    <a:solidFill>
                      <a:srgbClr val="000000"/>
                    </a:solidFill>
                    <a:latin typeface="+mj-lt"/>
                    <a:cs typeface="Noteworthy Light"/>
                  </a:rPr>
                  <a:t>(</a:t>
                </a:r>
                <a:r>
                  <a:rPr lang="en-US" sz="1400" dirty="0" err="1" smtClean="0">
                    <a:solidFill>
                      <a:srgbClr val="000000"/>
                    </a:solidFill>
                    <a:latin typeface="+mj-lt"/>
                    <a:cs typeface="Noteworthy Light"/>
                  </a:rPr>
                  <a:t>Pylayeva</a:t>
                </a:r>
                <a:r>
                  <a:rPr lang="en-US" sz="1400" dirty="0" smtClean="0">
                    <a:solidFill>
                      <a:srgbClr val="000000"/>
                    </a:solidFill>
                    <a:latin typeface="+mj-lt"/>
                    <a:cs typeface="Noteworthy Light"/>
                  </a:rPr>
                  <a:t>-Gupta et al., 2011)</a:t>
                </a:r>
                <a:endParaRPr lang="en-US" sz="1400" dirty="0">
                  <a:solidFill>
                    <a:srgbClr val="000000"/>
                  </a:solidFill>
                  <a:latin typeface="+mj-lt"/>
                  <a:cs typeface="Noteworthy Light"/>
                </a:endParaRPr>
              </a:p>
            </p:txBody>
          </p:sp>
        </p:grpSp>
        <p:sp>
          <p:nvSpPr>
            <p:cNvPr id="72" name="TextBox 71"/>
            <p:cNvSpPr txBox="1"/>
            <p:nvPr/>
          </p:nvSpPr>
          <p:spPr>
            <a:xfrm>
              <a:off x="739480" y="2118864"/>
              <a:ext cx="870959" cy="307777"/>
            </a:xfrm>
            <a:prstGeom prst="rect">
              <a:avLst/>
            </a:prstGeom>
            <a:noFill/>
          </p:spPr>
          <p:txBody>
            <a:bodyPr wrap="none" rtlCol="0">
              <a:spAutoFit/>
            </a:bodyPr>
            <a:lstStyle/>
            <a:p>
              <a:r>
                <a:rPr lang="en-US" sz="1400" b="1" dirty="0" smtClean="0">
                  <a:latin typeface="+mj-lt"/>
                  <a:cs typeface="Noteworthy Light"/>
                </a:rPr>
                <a:t>HRAS</a:t>
              </a:r>
              <a:r>
                <a:rPr lang="en-US" sz="1400" b="1" baseline="30000" dirty="0" smtClean="0">
                  <a:latin typeface="+mj-lt"/>
                  <a:cs typeface="Noteworthy Light"/>
                </a:rPr>
                <a:t>G12D</a:t>
              </a:r>
              <a:endParaRPr lang="en-US" sz="1400" b="1" dirty="0">
                <a:latin typeface="+mj-lt"/>
                <a:cs typeface="Noteworthy Light"/>
              </a:endParaRPr>
            </a:p>
          </p:txBody>
        </p:sp>
        <p:sp>
          <p:nvSpPr>
            <p:cNvPr id="74" name="TextBox 73"/>
            <p:cNvSpPr txBox="1"/>
            <p:nvPr/>
          </p:nvSpPr>
          <p:spPr>
            <a:xfrm>
              <a:off x="1847632" y="1751179"/>
              <a:ext cx="1976160" cy="738664"/>
            </a:xfrm>
            <a:prstGeom prst="rect">
              <a:avLst/>
            </a:prstGeom>
            <a:noFill/>
          </p:spPr>
          <p:txBody>
            <a:bodyPr wrap="square" rtlCol="0">
              <a:spAutoFit/>
            </a:bodyPr>
            <a:lstStyle/>
            <a:p>
              <a:r>
                <a:rPr lang="en-US" sz="1400" dirty="0">
                  <a:latin typeface="+mj-lt"/>
                  <a:cs typeface="Noteworthy Light"/>
                </a:rPr>
                <a:t>weaker </a:t>
              </a:r>
              <a:r>
                <a:rPr lang="en-US" sz="1400" dirty="0" err="1">
                  <a:latin typeface="+mj-lt"/>
                  <a:cs typeface="Noteworthy Light"/>
                </a:rPr>
                <a:t>GTPase</a:t>
              </a:r>
              <a:r>
                <a:rPr lang="en-US" sz="1400" dirty="0">
                  <a:latin typeface="+mj-lt"/>
                  <a:cs typeface="Noteworthy Light"/>
                </a:rPr>
                <a:t> activity and stronger binding to GTP</a:t>
              </a:r>
            </a:p>
          </p:txBody>
        </p:sp>
      </p:grpSp>
      <p:grpSp>
        <p:nvGrpSpPr>
          <p:cNvPr id="97" name="Group 96"/>
          <p:cNvGrpSpPr/>
          <p:nvPr/>
        </p:nvGrpSpPr>
        <p:grpSpPr>
          <a:xfrm>
            <a:off x="2527024" y="1399983"/>
            <a:ext cx="5350766" cy="1376188"/>
            <a:chOff x="4267382" y="1219371"/>
            <a:chExt cx="4583781" cy="1376188"/>
          </a:xfrm>
        </p:grpSpPr>
        <p:sp>
          <p:nvSpPr>
            <p:cNvPr id="78" name="TextBox 77"/>
            <p:cNvSpPr txBox="1"/>
            <p:nvPr/>
          </p:nvSpPr>
          <p:spPr>
            <a:xfrm>
              <a:off x="4623960" y="1219371"/>
              <a:ext cx="3407228" cy="523220"/>
            </a:xfrm>
            <a:prstGeom prst="rect">
              <a:avLst/>
            </a:prstGeom>
            <a:noFill/>
            <a:ln>
              <a:noFill/>
              <a:prstDash val="sysDot"/>
            </a:ln>
          </p:spPr>
          <p:txBody>
            <a:bodyPr wrap="square" rtlCol="0">
              <a:spAutoFit/>
            </a:bodyPr>
            <a:lstStyle/>
            <a:p>
              <a:r>
                <a:rPr lang="en-US" sz="1400" dirty="0" smtClean="0">
                  <a:solidFill>
                    <a:srgbClr val="000000"/>
                  </a:solidFill>
                  <a:latin typeface="+mj-lt"/>
                  <a:cs typeface="Noteworthy Light"/>
                </a:rPr>
                <a:t>(</a:t>
              </a:r>
              <a:r>
                <a:rPr lang="en-US" sz="1400" dirty="0">
                  <a:solidFill>
                    <a:srgbClr val="000000"/>
                  </a:solidFill>
                  <a:latin typeface="+mj-lt"/>
                  <a:cs typeface="Noteworthy Light"/>
                </a:rPr>
                <a:t>Prior et al., 2012; </a:t>
              </a:r>
              <a:r>
                <a:rPr lang="en-US" sz="1400" dirty="0" err="1">
                  <a:solidFill>
                    <a:srgbClr val="000000"/>
                  </a:solidFill>
                  <a:latin typeface="+mj-lt"/>
                  <a:cs typeface="Noteworthy Light"/>
                </a:rPr>
                <a:t>Tormanen</a:t>
              </a:r>
              <a:r>
                <a:rPr lang="en-US" sz="1400" dirty="0">
                  <a:solidFill>
                    <a:srgbClr val="000000"/>
                  </a:solidFill>
                  <a:latin typeface="+mj-lt"/>
                  <a:cs typeface="Noteworthy Light"/>
                </a:rPr>
                <a:t> et al., 1992)</a:t>
              </a:r>
            </a:p>
          </p:txBody>
        </p:sp>
        <p:sp>
          <p:nvSpPr>
            <p:cNvPr id="80" name="TextBox 79"/>
            <p:cNvSpPr txBox="1"/>
            <p:nvPr/>
          </p:nvSpPr>
          <p:spPr>
            <a:xfrm>
              <a:off x="4267382" y="1815146"/>
              <a:ext cx="1253382" cy="307777"/>
            </a:xfrm>
            <a:prstGeom prst="rect">
              <a:avLst/>
            </a:prstGeom>
            <a:noFill/>
          </p:spPr>
          <p:txBody>
            <a:bodyPr wrap="none" rtlCol="0">
              <a:spAutoFit/>
            </a:bodyPr>
            <a:lstStyle/>
            <a:p>
              <a:r>
                <a:rPr lang="en-US" sz="1400" u="sng" dirty="0" smtClean="0">
                  <a:latin typeface="+mj-lt"/>
                  <a:cs typeface="Noteworthy Light"/>
                </a:rPr>
                <a:t>Skin Cancer</a:t>
              </a:r>
              <a:endParaRPr lang="en-US" sz="1400" u="sng" dirty="0">
                <a:latin typeface="+mj-lt"/>
                <a:cs typeface="Noteworthy Light"/>
              </a:endParaRPr>
            </a:p>
          </p:txBody>
        </p:sp>
        <p:sp>
          <p:nvSpPr>
            <p:cNvPr id="83" name="TextBox 82"/>
            <p:cNvSpPr txBox="1"/>
            <p:nvPr/>
          </p:nvSpPr>
          <p:spPr>
            <a:xfrm>
              <a:off x="5417792" y="1829475"/>
              <a:ext cx="892806" cy="307777"/>
            </a:xfrm>
            <a:prstGeom prst="rect">
              <a:avLst/>
            </a:prstGeom>
            <a:noFill/>
          </p:spPr>
          <p:txBody>
            <a:bodyPr wrap="none" rtlCol="0">
              <a:spAutoFit/>
            </a:bodyPr>
            <a:lstStyle/>
            <a:p>
              <a:r>
                <a:rPr lang="en-US" sz="1400" b="1" dirty="0">
                  <a:latin typeface="+mj-lt"/>
                  <a:cs typeface="Noteworthy Light"/>
                </a:rPr>
                <a:t>H</a:t>
              </a:r>
              <a:r>
                <a:rPr lang="en-US" sz="1400" b="1" dirty="0" smtClean="0">
                  <a:latin typeface="+mj-lt"/>
                  <a:cs typeface="Noteworthy Light"/>
                </a:rPr>
                <a:t>RAS</a:t>
              </a:r>
              <a:r>
                <a:rPr lang="en-US" sz="1400" b="1" baseline="30000" dirty="0" smtClean="0">
                  <a:latin typeface="+mj-lt"/>
                  <a:cs typeface="Noteworthy Light"/>
                </a:rPr>
                <a:t>Q61</a:t>
              </a:r>
              <a:endParaRPr lang="en-US" sz="1400" b="1" dirty="0">
                <a:latin typeface="+mj-lt"/>
                <a:cs typeface="Noteworthy Light"/>
              </a:endParaRPr>
            </a:p>
          </p:txBody>
        </p:sp>
        <p:sp>
          <p:nvSpPr>
            <p:cNvPr id="84" name="TextBox 83"/>
            <p:cNvSpPr txBox="1"/>
            <p:nvPr/>
          </p:nvSpPr>
          <p:spPr>
            <a:xfrm>
              <a:off x="7041417" y="1641452"/>
              <a:ext cx="1809746" cy="954107"/>
            </a:xfrm>
            <a:prstGeom prst="rect">
              <a:avLst/>
            </a:prstGeom>
            <a:noFill/>
          </p:spPr>
          <p:txBody>
            <a:bodyPr wrap="square" rtlCol="0">
              <a:spAutoFit/>
            </a:bodyPr>
            <a:lstStyle/>
            <a:p>
              <a:r>
                <a:rPr lang="en-US" sz="1400" dirty="0" smtClean="0">
                  <a:latin typeface="+mj-lt"/>
                  <a:cs typeface="Noteworthy Light"/>
                </a:rPr>
                <a:t>UV radiation targets have a bias to cause Q61 mutations</a:t>
              </a:r>
              <a:endParaRPr lang="en-US" sz="1400" dirty="0">
                <a:latin typeface="+mj-lt"/>
                <a:cs typeface="Noteworthy Light"/>
              </a:endParaRPr>
            </a:p>
          </p:txBody>
        </p:sp>
        <p:cxnSp>
          <p:nvCxnSpPr>
            <p:cNvPr id="91" name="Straight Arrow Connector 90"/>
            <p:cNvCxnSpPr/>
            <p:nvPr/>
          </p:nvCxnSpPr>
          <p:spPr>
            <a:xfrm flipH="1" flipV="1">
              <a:off x="6337544" y="1951500"/>
              <a:ext cx="703873" cy="5244"/>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7" name="Group 126"/>
          <p:cNvGrpSpPr/>
          <p:nvPr/>
        </p:nvGrpSpPr>
        <p:grpSpPr>
          <a:xfrm>
            <a:off x="3112956" y="3102486"/>
            <a:ext cx="2218764" cy="923331"/>
            <a:chOff x="5012206" y="5710624"/>
            <a:chExt cx="2218764" cy="923331"/>
          </a:xfrm>
        </p:grpSpPr>
        <p:sp>
          <p:nvSpPr>
            <p:cNvPr id="116" name="TextBox 115"/>
            <p:cNvSpPr txBox="1"/>
            <p:nvPr/>
          </p:nvSpPr>
          <p:spPr>
            <a:xfrm>
              <a:off x="5012206" y="5766798"/>
              <a:ext cx="702411" cy="307777"/>
            </a:xfrm>
            <a:prstGeom prst="rect">
              <a:avLst/>
            </a:prstGeom>
            <a:noFill/>
          </p:spPr>
          <p:txBody>
            <a:bodyPr wrap="none" rtlCol="0">
              <a:spAutoFit/>
            </a:bodyPr>
            <a:lstStyle/>
            <a:p>
              <a:r>
                <a:rPr lang="en-US" sz="1400" dirty="0" smtClean="0">
                  <a:latin typeface="+mj-lt"/>
                  <a:cs typeface="Noteworthy Light"/>
                </a:rPr>
                <a:t>GPCR</a:t>
              </a:r>
              <a:endParaRPr lang="en-US" sz="1400" dirty="0">
                <a:latin typeface="+mj-lt"/>
                <a:cs typeface="Noteworthy Light"/>
              </a:endParaRPr>
            </a:p>
          </p:txBody>
        </p:sp>
        <p:sp>
          <p:nvSpPr>
            <p:cNvPr id="117" name="TextBox 116"/>
            <p:cNvSpPr txBox="1"/>
            <p:nvPr/>
          </p:nvSpPr>
          <p:spPr>
            <a:xfrm>
              <a:off x="5098899" y="6326178"/>
              <a:ext cx="619042" cy="307777"/>
            </a:xfrm>
            <a:prstGeom prst="rect">
              <a:avLst/>
            </a:prstGeom>
            <a:noFill/>
          </p:spPr>
          <p:txBody>
            <a:bodyPr wrap="none" rtlCol="0">
              <a:spAutoFit/>
            </a:bodyPr>
            <a:lstStyle/>
            <a:p>
              <a:r>
                <a:rPr lang="en-US" sz="1400" dirty="0" smtClean="0">
                  <a:latin typeface="+mj-lt"/>
                  <a:cs typeface="Noteworthy Light"/>
                </a:rPr>
                <a:t>SOS1</a:t>
              </a:r>
              <a:endParaRPr lang="en-US" sz="1400" dirty="0">
                <a:latin typeface="+mj-lt"/>
                <a:cs typeface="Noteworthy Light"/>
              </a:endParaRPr>
            </a:p>
          </p:txBody>
        </p:sp>
        <p:sp>
          <p:nvSpPr>
            <p:cNvPr id="118" name="TextBox 117"/>
            <p:cNvSpPr txBox="1"/>
            <p:nvPr/>
          </p:nvSpPr>
          <p:spPr>
            <a:xfrm>
              <a:off x="6593869" y="6074575"/>
              <a:ext cx="637101" cy="307777"/>
            </a:xfrm>
            <a:prstGeom prst="rect">
              <a:avLst/>
            </a:prstGeom>
            <a:noFill/>
          </p:spPr>
          <p:txBody>
            <a:bodyPr wrap="none" rtlCol="0">
              <a:spAutoFit/>
            </a:bodyPr>
            <a:lstStyle/>
            <a:p>
              <a:r>
                <a:rPr lang="en-US" sz="1400" b="1" dirty="0" smtClean="0">
                  <a:latin typeface="+mj-lt"/>
                  <a:cs typeface="Noteworthy Light"/>
                </a:rPr>
                <a:t>HRAS</a:t>
              </a:r>
              <a:endParaRPr lang="en-US" sz="1400" b="1" dirty="0">
                <a:latin typeface="+mj-lt"/>
                <a:cs typeface="Noteworthy Light"/>
              </a:endParaRPr>
            </a:p>
          </p:txBody>
        </p:sp>
        <p:cxnSp>
          <p:nvCxnSpPr>
            <p:cNvPr id="119" name="Straight Arrow Connector 118"/>
            <p:cNvCxnSpPr>
              <a:endCxn id="118" idx="1"/>
            </p:cNvCxnSpPr>
            <p:nvPr/>
          </p:nvCxnSpPr>
          <p:spPr>
            <a:xfrm>
              <a:off x="5652061" y="5956846"/>
              <a:ext cx="941808" cy="271618"/>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a:stCxn id="117" idx="3"/>
              <a:endCxn id="118" idx="1"/>
            </p:cNvCxnSpPr>
            <p:nvPr/>
          </p:nvCxnSpPr>
          <p:spPr>
            <a:xfrm flipV="1">
              <a:off x="5717941" y="6228464"/>
              <a:ext cx="875928" cy="251603"/>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763831" y="5710624"/>
              <a:ext cx="1082700" cy="307777"/>
            </a:xfrm>
            <a:prstGeom prst="rect">
              <a:avLst/>
            </a:prstGeom>
            <a:noFill/>
          </p:spPr>
          <p:txBody>
            <a:bodyPr wrap="none" rtlCol="0">
              <a:spAutoFit/>
            </a:bodyPr>
            <a:lstStyle/>
            <a:p>
              <a:r>
                <a:rPr lang="en-US" sz="1400" b="1" dirty="0" smtClean="0">
                  <a:solidFill>
                    <a:srgbClr val="008000"/>
                  </a:solidFill>
                  <a:latin typeface="+mj-lt"/>
                  <a:cs typeface="Noteworthy Light"/>
                </a:rPr>
                <a:t>activation</a:t>
              </a:r>
              <a:endParaRPr lang="en-US" sz="1400" b="1" dirty="0">
                <a:solidFill>
                  <a:srgbClr val="008000"/>
                </a:solidFill>
                <a:latin typeface="+mj-lt"/>
                <a:cs typeface="Noteworthy Light"/>
              </a:endParaRPr>
            </a:p>
          </p:txBody>
        </p:sp>
      </p:grpSp>
      <p:grpSp>
        <p:nvGrpSpPr>
          <p:cNvPr id="37" name="Group 36"/>
          <p:cNvGrpSpPr/>
          <p:nvPr/>
        </p:nvGrpSpPr>
        <p:grpSpPr>
          <a:xfrm>
            <a:off x="214800" y="983943"/>
            <a:ext cx="5873614" cy="1878519"/>
            <a:chOff x="61018" y="4724009"/>
            <a:chExt cx="5873614" cy="1878519"/>
          </a:xfrm>
        </p:grpSpPr>
        <p:grpSp>
          <p:nvGrpSpPr>
            <p:cNvPr id="58" name="Group 57"/>
            <p:cNvGrpSpPr/>
            <p:nvPr/>
          </p:nvGrpSpPr>
          <p:grpSpPr>
            <a:xfrm>
              <a:off x="61018" y="4724009"/>
              <a:ext cx="5873614" cy="1878519"/>
              <a:chOff x="48568" y="2372638"/>
              <a:chExt cx="5873614" cy="1878519"/>
            </a:xfrm>
          </p:grpSpPr>
          <p:grpSp>
            <p:nvGrpSpPr>
              <p:cNvPr id="57" name="Group 56"/>
              <p:cNvGrpSpPr/>
              <p:nvPr/>
            </p:nvGrpSpPr>
            <p:grpSpPr>
              <a:xfrm>
                <a:off x="48568" y="2372638"/>
                <a:ext cx="5873614" cy="1620770"/>
                <a:chOff x="93466" y="1174480"/>
                <a:chExt cx="5873614" cy="1620770"/>
              </a:xfrm>
            </p:grpSpPr>
            <p:sp>
              <p:nvSpPr>
                <p:cNvPr id="3" name="TextBox 2"/>
                <p:cNvSpPr txBox="1"/>
                <p:nvPr/>
              </p:nvSpPr>
              <p:spPr>
                <a:xfrm>
                  <a:off x="189137" y="1594177"/>
                  <a:ext cx="955497" cy="307777"/>
                </a:xfrm>
                <a:prstGeom prst="rect">
                  <a:avLst/>
                </a:prstGeom>
                <a:noFill/>
              </p:spPr>
              <p:txBody>
                <a:bodyPr wrap="none" rtlCol="0">
                  <a:spAutoFit/>
                </a:bodyPr>
                <a:lstStyle/>
                <a:p>
                  <a:r>
                    <a:rPr lang="en-US" sz="1400" b="1" dirty="0" smtClean="0">
                      <a:latin typeface="+mj-lt"/>
                      <a:cs typeface="Noteworthy Light"/>
                    </a:rPr>
                    <a:t>HRAS</a:t>
                  </a:r>
                  <a:r>
                    <a:rPr lang="en-US" sz="1400" b="1" baseline="30000" dirty="0" smtClean="0">
                      <a:latin typeface="+mj-lt"/>
                      <a:cs typeface="Noteworthy Light"/>
                    </a:rPr>
                    <a:t>G12V</a:t>
                  </a:r>
                  <a:endParaRPr lang="en-US" sz="1400" b="1" dirty="0">
                    <a:latin typeface="+mj-lt"/>
                    <a:cs typeface="Noteworthy Light"/>
                  </a:endParaRPr>
                </a:p>
              </p:txBody>
            </p:sp>
            <p:cxnSp>
              <p:nvCxnSpPr>
                <p:cNvPr id="39" name="Straight Arrow Connector 38"/>
                <p:cNvCxnSpPr/>
                <p:nvPr/>
              </p:nvCxnSpPr>
              <p:spPr>
                <a:xfrm>
                  <a:off x="1171059" y="1785326"/>
                  <a:ext cx="226064" cy="172883"/>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 idx="2"/>
                  <a:endCxn id="46" idx="0"/>
                </p:cNvCxnSpPr>
                <p:nvPr/>
              </p:nvCxnSpPr>
              <p:spPr>
                <a:xfrm>
                  <a:off x="666886" y="1901954"/>
                  <a:ext cx="192920" cy="370076"/>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994821" y="1946412"/>
                  <a:ext cx="1581858" cy="307777"/>
                </a:xfrm>
                <a:prstGeom prst="rect">
                  <a:avLst/>
                </a:prstGeom>
                <a:noFill/>
              </p:spPr>
              <p:txBody>
                <a:bodyPr wrap="none" rtlCol="0">
                  <a:spAutoFit/>
                </a:bodyPr>
                <a:lstStyle/>
                <a:p>
                  <a:r>
                    <a:rPr lang="en-US" sz="1400" dirty="0" smtClean="0">
                      <a:latin typeface="+mj-lt"/>
                      <a:cs typeface="Noteworthy Light"/>
                    </a:rPr>
                    <a:t>VEGF activation</a:t>
                  </a:r>
                  <a:endParaRPr lang="en-US" sz="1400" dirty="0">
                    <a:latin typeface="+mj-lt"/>
                    <a:cs typeface="Noteworthy Light"/>
                  </a:endParaRPr>
                </a:p>
              </p:txBody>
            </p:sp>
            <p:sp>
              <p:nvSpPr>
                <p:cNvPr id="44" name="TextBox 43"/>
                <p:cNvSpPr txBox="1"/>
                <p:nvPr/>
              </p:nvSpPr>
              <p:spPr>
                <a:xfrm>
                  <a:off x="158649" y="1174480"/>
                  <a:ext cx="5808431" cy="307777"/>
                </a:xfrm>
                <a:prstGeom prst="rect">
                  <a:avLst/>
                </a:prstGeom>
                <a:noFill/>
                <a:ln>
                  <a:noFill/>
                  <a:prstDash val="sysDot"/>
                </a:ln>
              </p:spPr>
              <p:txBody>
                <a:bodyPr wrap="square" rtlCol="0">
                  <a:spAutoFit/>
                </a:bodyPr>
                <a:lstStyle/>
                <a:p>
                  <a:r>
                    <a:rPr lang="en-US" sz="1400" dirty="0" smtClean="0">
                      <a:latin typeface="+mj-lt"/>
                      <a:cs typeface="Noteworthy Light"/>
                    </a:rPr>
                    <a:t>(Chin et al., 1999; </a:t>
                  </a:r>
                  <a:r>
                    <a:rPr lang="en-US" sz="1400" dirty="0" err="1">
                      <a:latin typeface="+mj-lt"/>
                      <a:cs typeface="Noteworthy Light"/>
                    </a:rPr>
                    <a:t>O'Hayer</a:t>
                  </a:r>
                  <a:r>
                    <a:rPr lang="en-US" sz="1400" dirty="0">
                      <a:latin typeface="+mj-lt"/>
                      <a:cs typeface="Noteworthy Light"/>
                    </a:rPr>
                    <a:t> </a:t>
                  </a:r>
                  <a:r>
                    <a:rPr lang="en-US" sz="1400" dirty="0" smtClean="0">
                      <a:latin typeface="+mj-lt"/>
                      <a:cs typeface="Noteworthy Light"/>
                    </a:rPr>
                    <a:t>et al</a:t>
                  </a:r>
                  <a:r>
                    <a:rPr lang="en-US" sz="1400" dirty="0" smtClean="0">
                      <a:latin typeface="+mj-lt"/>
                    </a:rPr>
                    <a:t>.</a:t>
                  </a:r>
                  <a:r>
                    <a:rPr lang="en-US" sz="1400" dirty="0" smtClean="0">
                      <a:latin typeface="+mj-lt"/>
                      <a:cs typeface="Noteworthy Light"/>
                    </a:rPr>
                    <a:t>, 2009; </a:t>
                  </a:r>
                  <a:r>
                    <a:rPr lang="en-US" sz="1400" dirty="0" err="1" smtClean="0">
                      <a:latin typeface="+mj-lt"/>
                      <a:cs typeface="Noteworthy Light"/>
                    </a:rPr>
                    <a:t>Carmeliet</a:t>
                  </a:r>
                  <a:r>
                    <a:rPr lang="en-US" sz="1400" dirty="0" smtClean="0">
                      <a:latin typeface="+mj-lt"/>
                      <a:cs typeface="Noteworthy Light"/>
                    </a:rPr>
                    <a:t> </a:t>
                  </a:r>
                  <a:r>
                    <a:rPr lang="en-US" sz="1400" dirty="0">
                      <a:latin typeface="+mj-lt"/>
                      <a:cs typeface="Noteworthy Light"/>
                    </a:rPr>
                    <a:t>et al., 2000)  </a:t>
                  </a:r>
                </a:p>
              </p:txBody>
            </p:sp>
            <p:sp>
              <p:nvSpPr>
                <p:cNvPr id="46" name="TextBox 45"/>
                <p:cNvSpPr txBox="1"/>
                <p:nvPr/>
              </p:nvSpPr>
              <p:spPr>
                <a:xfrm>
                  <a:off x="93466" y="2272030"/>
                  <a:ext cx="1532679" cy="523220"/>
                </a:xfrm>
                <a:prstGeom prst="rect">
                  <a:avLst/>
                </a:prstGeom>
                <a:noFill/>
              </p:spPr>
              <p:txBody>
                <a:bodyPr wrap="none" rtlCol="0">
                  <a:spAutoFit/>
                </a:bodyPr>
                <a:lstStyle/>
                <a:p>
                  <a:r>
                    <a:rPr lang="en-US" sz="1400" dirty="0" smtClean="0">
                      <a:latin typeface="+mj-lt"/>
                      <a:cs typeface="Noteworthy Light"/>
                    </a:rPr>
                    <a:t>Endothelial Cell </a:t>
                  </a:r>
                </a:p>
                <a:p>
                  <a:r>
                    <a:rPr lang="en-US" sz="1400" dirty="0" smtClean="0">
                      <a:latin typeface="+mj-lt"/>
                      <a:cs typeface="Noteworthy Light"/>
                    </a:rPr>
                    <a:t>Apoptosis</a:t>
                  </a:r>
                  <a:endParaRPr lang="en-US" sz="1400" dirty="0">
                    <a:latin typeface="+mj-lt"/>
                    <a:cs typeface="Noteworthy Light"/>
                  </a:endParaRPr>
                </a:p>
              </p:txBody>
            </p:sp>
            <p:cxnSp>
              <p:nvCxnSpPr>
                <p:cNvPr id="47" name="Straight Arrow Connector 46"/>
                <p:cNvCxnSpPr>
                  <a:stCxn id="43" idx="2"/>
                  <a:endCxn id="56" idx="1"/>
                </p:cNvCxnSpPr>
                <p:nvPr/>
              </p:nvCxnSpPr>
              <p:spPr>
                <a:xfrm>
                  <a:off x="1785750" y="2254189"/>
                  <a:ext cx="697433" cy="429478"/>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56" idx="1"/>
                </p:cNvCxnSpPr>
                <p:nvPr/>
              </p:nvCxnSpPr>
              <p:spPr>
                <a:xfrm>
                  <a:off x="1626145" y="2533640"/>
                  <a:ext cx="857038" cy="150027"/>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6" name="TextBox 55"/>
              <p:cNvSpPr txBox="1"/>
              <p:nvPr/>
            </p:nvSpPr>
            <p:spPr>
              <a:xfrm>
                <a:off x="2438285" y="3512493"/>
                <a:ext cx="1905076" cy="738664"/>
              </a:xfrm>
              <a:prstGeom prst="rect">
                <a:avLst/>
              </a:prstGeom>
              <a:noFill/>
            </p:spPr>
            <p:txBody>
              <a:bodyPr wrap="none" rtlCol="0">
                <a:spAutoFit/>
              </a:bodyPr>
              <a:lstStyle/>
              <a:p>
                <a:r>
                  <a:rPr lang="en-US" sz="1400" dirty="0" smtClean="0">
                    <a:latin typeface="+mj-lt"/>
                    <a:cs typeface="Noteworthy Light"/>
                  </a:rPr>
                  <a:t>HRAS</a:t>
                </a:r>
                <a:r>
                  <a:rPr lang="en-US" sz="1400" baseline="30000" dirty="0" smtClean="0">
                    <a:latin typeface="+mj-lt"/>
                    <a:cs typeface="Noteworthy Light"/>
                  </a:rPr>
                  <a:t>G12V</a:t>
                </a:r>
                <a:r>
                  <a:rPr lang="en-US" sz="1400" dirty="0" smtClean="0">
                    <a:latin typeface="+mj-lt"/>
                    <a:cs typeface="Noteworthy Light"/>
                  </a:rPr>
                  <a:t> is </a:t>
                </a:r>
                <a:r>
                  <a:rPr lang="en-US" sz="1400" dirty="0" err="1" smtClean="0">
                    <a:latin typeface="+mj-lt"/>
                    <a:cs typeface="Noteworthy Light"/>
                  </a:rPr>
                  <a:t>essentail</a:t>
                </a:r>
                <a:r>
                  <a:rPr lang="en-US" sz="1400" dirty="0" smtClean="0">
                    <a:latin typeface="+mj-lt"/>
                    <a:cs typeface="Noteworthy Light"/>
                  </a:rPr>
                  <a:t> </a:t>
                </a:r>
              </a:p>
              <a:p>
                <a:r>
                  <a:rPr lang="en-US" sz="1400" dirty="0" smtClean="0">
                    <a:latin typeface="+mj-lt"/>
                    <a:cs typeface="Noteworthy Light"/>
                  </a:rPr>
                  <a:t>For </a:t>
                </a:r>
                <a:r>
                  <a:rPr lang="en-US" sz="1400" dirty="0" err="1" smtClean="0">
                    <a:latin typeface="+mj-lt"/>
                    <a:cs typeface="Noteworthy Light"/>
                  </a:rPr>
                  <a:t>maintanence</a:t>
                </a:r>
                <a:r>
                  <a:rPr lang="en-US" sz="1400" dirty="0" smtClean="0">
                    <a:latin typeface="+mj-lt"/>
                    <a:cs typeface="Noteworthy Light"/>
                  </a:rPr>
                  <a:t> of </a:t>
                </a:r>
              </a:p>
              <a:p>
                <a:r>
                  <a:rPr lang="en-US" sz="1400" dirty="0" smtClean="0">
                    <a:latin typeface="+mj-lt"/>
                    <a:cs typeface="Noteworthy Light"/>
                  </a:rPr>
                  <a:t>solid tumors </a:t>
                </a:r>
                <a:endParaRPr lang="en-US" sz="1400" dirty="0">
                  <a:latin typeface="+mj-lt"/>
                  <a:cs typeface="Noteworthy Light"/>
                </a:endParaRPr>
              </a:p>
            </p:txBody>
          </p:sp>
        </p:grpSp>
        <p:sp>
          <p:nvSpPr>
            <p:cNvPr id="64" name="TextBox 63"/>
            <p:cNvSpPr txBox="1"/>
            <p:nvPr/>
          </p:nvSpPr>
          <p:spPr>
            <a:xfrm>
              <a:off x="1470666" y="5133843"/>
              <a:ext cx="2005452" cy="307777"/>
            </a:xfrm>
            <a:prstGeom prst="rect">
              <a:avLst/>
            </a:prstGeom>
            <a:noFill/>
          </p:spPr>
          <p:txBody>
            <a:bodyPr wrap="none" rtlCol="0">
              <a:spAutoFit/>
            </a:bodyPr>
            <a:lstStyle/>
            <a:p>
              <a:r>
                <a:rPr lang="en-US" sz="1400" dirty="0" smtClean="0">
                  <a:latin typeface="+mj-lt"/>
                  <a:cs typeface="Noteworthy Light"/>
                </a:rPr>
                <a:t>Chemokine signaling</a:t>
              </a:r>
              <a:endParaRPr lang="en-US" sz="1400" dirty="0">
                <a:latin typeface="+mj-lt"/>
                <a:cs typeface="Noteworthy Light"/>
              </a:endParaRPr>
            </a:p>
          </p:txBody>
        </p:sp>
        <p:cxnSp>
          <p:nvCxnSpPr>
            <p:cNvPr id="65" name="Straight Arrow Connector 64"/>
            <p:cNvCxnSpPr>
              <a:stCxn id="3" idx="3"/>
              <a:endCxn id="64" idx="1"/>
            </p:cNvCxnSpPr>
            <p:nvPr/>
          </p:nvCxnSpPr>
          <p:spPr>
            <a:xfrm flipV="1">
              <a:off x="1112186" y="5287732"/>
              <a:ext cx="358480" cy="9863"/>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4" idx="2"/>
              <a:endCxn id="56" idx="1"/>
            </p:cNvCxnSpPr>
            <p:nvPr/>
          </p:nvCxnSpPr>
          <p:spPr>
            <a:xfrm flipH="1">
              <a:off x="2450735" y="5441620"/>
              <a:ext cx="22657" cy="791576"/>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305029" y="4430391"/>
            <a:ext cx="5498384" cy="1993132"/>
            <a:chOff x="1252188" y="2881143"/>
            <a:chExt cx="5498384" cy="1993132"/>
          </a:xfrm>
        </p:grpSpPr>
        <p:pic>
          <p:nvPicPr>
            <p:cNvPr id="41" name="Picture 40" descr="HRAS_network.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910" t="28977" r="24973" b="19424"/>
            <a:stretch/>
          </p:blipFill>
          <p:spPr>
            <a:xfrm>
              <a:off x="1947496" y="2881143"/>
              <a:ext cx="4803076" cy="1993132"/>
            </a:xfrm>
            <a:prstGeom prst="rect">
              <a:avLst/>
            </a:prstGeom>
          </p:spPr>
        </p:pic>
        <p:sp>
          <p:nvSpPr>
            <p:cNvPr id="42" name="TextBox 41"/>
            <p:cNvSpPr txBox="1"/>
            <p:nvPr/>
          </p:nvSpPr>
          <p:spPr>
            <a:xfrm>
              <a:off x="4218294" y="4167205"/>
              <a:ext cx="1537325" cy="307777"/>
            </a:xfrm>
            <a:prstGeom prst="rect">
              <a:avLst/>
            </a:prstGeom>
            <a:noFill/>
          </p:spPr>
          <p:txBody>
            <a:bodyPr wrap="none" rtlCol="0">
              <a:spAutoFit/>
            </a:bodyPr>
            <a:lstStyle/>
            <a:p>
              <a:r>
                <a:rPr lang="en-US" sz="1400" dirty="0" smtClean="0">
                  <a:latin typeface="+mj-lt"/>
                </a:rPr>
                <a:t>Response to UV</a:t>
              </a:r>
            </a:p>
          </p:txBody>
        </p:sp>
        <p:sp>
          <p:nvSpPr>
            <p:cNvPr id="45" name="TextBox 44"/>
            <p:cNvSpPr txBox="1"/>
            <p:nvPr/>
          </p:nvSpPr>
          <p:spPr>
            <a:xfrm>
              <a:off x="4844272" y="2881143"/>
              <a:ext cx="1532591" cy="307777"/>
            </a:xfrm>
            <a:prstGeom prst="rect">
              <a:avLst/>
            </a:prstGeom>
            <a:noFill/>
          </p:spPr>
          <p:txBody>
            <a:bodyPr wrap="none" rtlCol="0">
              <a:spAutoFit/>
            </a:bodyPr>
            <a:lstStyle/>
            <a:p>
              <a:r>
                <a:rPr lang="en-US" sz="1400" dirty="0" smtClean="0">
                  <a:latin typeface="+mj-lt"/>
                </a:rPr>
                <a:t>GPCR Signaling</a:t>
              </a:r>
            </a:p>
          </p:txBody>
        </p:sp>
        <p:sp>
          <p:nvSpPr>
            <p:cNvPr id="49" name="TextBox 48"/>
            <p:cNvSpPr txBox="1"/>
            <p:nvPr/>
          </p:nvSpPr>
          <p:spPr>
            <a:xfrm>
              <a:off x="1252188" y="3094771"/>
              <a:ext cx="2357519" cy="1384995"/>
            </a:xfrm>
            <a:prstGeom prst="rect">
              <a:avLst/>
            </a:prstGeom>
            <a:noFill/>
          </p:spPr>
          <p:txBody>
            <a:bodyPr wrap="square" rtlCol="0">
              <a:spAutoFit/>
            </a:bodyPr>
            <a:lstStyle/>
            <a:p>
              <a:r>
                <a:rPr lang="en-US" sz="1400" dirty="0">
                  <a:latin typeface="+mj-lt"/>
                </a:rPr>
                <a:t>Smooth Muscle </a:t>
              </a:r>
              <a:r>
                <a:rPr lang="en-US" sz="1400" dirty="0" smtClean="0">
                  <a:latin typeface="+mj-lt"/>
                </a:rPr>
                <a:t>Cells</a:t>
              </a:r>
            </a:p>
            <a:p>
              <a:r>
                <a:rPr lang="en-US" sz="1400" dirty="0" smtClean="0">
                  <a:latin typeface="+mj-lt"/>
                </a:rPr>
                <a:t>Blood Coagulation</a:t>
              </a:r>
              <a:endParaRPr lang="en-US" sz="1400" dirty="0">
                <a:latin typeface="+mj-lt"/>
              </a:endParaRPr>
            </a:p>
            <a:p>
              <a:r>
                <a:rPr lang="en-US" sz="1400" dirty="0">
                  <a:latin typeface="+mj-lt"/>
                </a:rPr>
                <a:t>Endothelial </a:t>
              </a:r>
              <a:r>
                <a:rPr lang="en-US" sz="1400" dirty="0" smtClean="0">
                  <a:latin typeface="+mj-lt"/>
                </a:rPr>
                <a:t>cells</a:t>
              </a:r>
              <a:endParaRPr lang="en-US" sz="1400" dirty="0">
                <a:latin typeface="+mj-lt"/>
              </a:endParaRPr>
            </a:p>
            <a:p>
              <a:r>
                <a:rPr lang="en-US" sz="1400" dirty="0" err="1" smtClean="0">
                  <a:latin typeface="+mj-lt"/>
                </a:rPr>
                <a:t>GTPase</a:t>
              </a:r>
              <a:r>
                <a:rPr lang="en-US" sz="1400" dirty="0" smtClean="0">
                  <a:latin typeface="+mj-lt"/>
                </a:rPr>
                <a:t> activity</a:t>
              </a:r>
            </a:p>
            <a:p>
              <a:r>
                <a:rPr lang="en-US" sz="1400" dirty="0" err="1" smtClean="0">
                  <a:latin typeface="+mj-lt"/>
                </a:rPr>
                <a:t>Vasculogenesis</a:t>
              </a:r>
              <a:endParaRPr lang="en-US" sz="1400" dirty="0" smtClean="0">
                <a:latin typeface="+mj-lt"/>
              </a:endParaRPr>
            </a:p>
            <a:p>
              <a:r>
                <a:rPr lang="en-US" sz="1400" dirty="0" smtClean="0">
                  <a:latin typeface="+mj-lt"/>
                </a:rPr>
                <a:t>Cytokines</a:t>
              </a:r>
            </a:p>
          </p:txBody>
        </p:sp>
      </p:grpSp>
      <p:sp>
        <p:nvSpPr>
          <p:cNvPr id="4" name="Oval 3"/>
          <p:cNvSpPr/>
          <p:nvPr/>
        </p:nvSpPr>
        <p:spPr>
          <a:xfrm>
            <a:off x="2134838" y="5241869"/>
            <a:ext cx="270233" cy="270200"/>
          </a:xfrm>
          <a:prstGeom prst="ellipse">
            <a:avLst/>
          </a:prstGeom>
          <a:solidFill>
            <a:srgbClr val="FF0000">
              <a:alpha val="50000"/>
            </a:srgbClr>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4063504" y="4644019"/>
            <a:ext cx="270233" cy="270200"/>
          </a:xfrm>
          <a:prstGeom prst="ellipse">
            <a:avLst/>
          </a:prstGeom>
          <a:solidFill>
            <a:srgbClr val="FF0000">
              <a:alpha val="50000"/>
            </a:srgbClr>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2662548" y="5128854"/>
            <a:ext cx="865308" cy="900160"/>
            <a:chOff x="2676060" y="5124069"/>
            <a:chExt cx="865308" cy="900160"/>
          </a:xfrm>
        </p:grpSpPr>
        <p:sp>
          <p:nvSpPr>
            <p:cNvPr id="53" name="Oval 52"/>
            <p:cNvSpPr/>
            <p:nvPr/>
          </p:nvSpPr>
          <p:spPr>
            <a:xfrm>
              <a:off x="3175235" y="5124069"/>
              <a:ext cx="366133" cy="388000"/>
            </a:xfrm>
            <a:prstGeom prst="ellipse">
              <a:avLst/>
            </a:prstGeom>
            <a:solidFill>
              <a:srgbClr val="FF0000">
                <a:alpha val="50000"/>
              </a:srgbClr>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2676060" y="5367248"/>
              <a:ext cx="608587" cy="656981"/>
            </a:xfrm>
            <a:prstGeom prst="ellipse">
              <a:avLst/>
            </a:prstGeom>
            <a:solidFill>
              <a:srgbClr val="FF0000">
                <a:alpha val="50000"/>
              </a:srgbClr>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0" name="TextBox 49"/>
          <p:cNvSpPr txBox="1"/>
          <p:nvPr/>
        </p:nvSpPr>
        <p:spPr>
          <a:xfrm>
            <a:off x="6375627" y="6394253"/>
            <a:ext cx="1987744" cy="307777"/>
          </a:xfrm>
          <a:prstGeom prst="rect">
            <a:avLst/>
          </a:prstGeom>
          <a:noFill/>
        </p:spPr>
        <p:txBody>
          <a:bodyPr wrap="none" rtlCol="0">
            <a:spAutoFit/>
          </a:bodyPr>
          <a:lstStyle/>
          <a:p>
            <a:r>
              <a:rPr lang="en-US" sz="1400" dirty="0" smtClean="0">
                <a:latin typeface="+mj-lt"/>
              </a:rPr>
              <a:t>Engin </a:t>
            </a:r>
            <a:r>
              <a:rPr lang="en-US" sz="1400" i="1" dirty="0" smtClean="0">
                <a:latin typeface="+mj-lt"/>
              </a:rPr>
              <a:t>et al.</a:t>
            </a:r>
            <a:r>
              <a:rPr lang="en-US" sz="1400" dirty="0" smtClean="0">
                <a:latin typeface="+mj-lt"/>
              </a:rPr>
              <a:t>, PSB 2015</a:t>
            </a:r>
            <a:endParaRPr lang="en-US" sz="1400" dirty="0">
              <a:latin typeface="+mj-lt"/>
            </a:endParaRPr>
          </a:p>
        </p:txBody>
      </p:sp>
      <p:sp>
        <p:nvSpPr>
          <p:cNvPr id="55" name="Title 1"/>
          <p:cNvSpPr>
            <a:spLocks noGrp="1"/>
          </p:cNvSpPr>
          <p:nvPr>
            <p:ph type="title"/>
          </p:nvPr>
        </p:nvSpPr>
        <p:spPr>
          <a:xfrm>
            <a:off x="457200" y="111125"/>
            <a:ext cx="8229600" cy="679450"/>
          </a:xfrm>
        </p:spPr>
        <p:txBody>
          <a:bodyPr>
            <a:normAutofit fontScale="90000"/>
          </a:bodyPr>
          <a:lstStyle/>
          <a:p>
            <a:pPr algn="l"/>
            <a:r>
              <a:rPr lang="en-US" sz="4000" dirty="0" smtClean="0">
                <a:solidFill>
                  <a:srgbClr val="000000"/>
                </a:solidFill>
                <a:cs typeface="Britannic Bold"/>
              </a:rPr>
              <a:t>HRAS Case Study</a:t>
            </a:r>
            <a:endParaRPr lang="en-US" sz="4000" dirty="0">
              <a:solidFill>
                <a:srgbClr val="000000"/>
              </a:solidFill>
              <a:cs typeface="Britannic Bold"/>
            </a:endParaRPr>
          </a:p>
        </p:txBody>
      </p:sp>
    </p:spTree>
    <p:extLst>
      <p:ext uri="{BB962C8B-B14F-4D97-AF65-F5344CB8AC3E}">
        <p14:creationId xmlns:p14="http://schemas.microsoft.com/office/powerpoint/2010/main" val="26241145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2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2" grpId="0" animBg="1"/>
      <p:bldP spid="52"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498"/>
            <a:ext cx="8229600" cy="680185"/>
          </a:xfrm>
        </p:spPr>
        <p:txBody>
          <a:bodyPr>
            <a:normAutofit fontScale="90000"/>
          </a:bodyPr>
          <a:lstStyle/>
          <a:p>
            <a:pPr algn="l"/>
            <a:r>
              <a:rPr lang="en-US" sz="4000" dirty="0" smtClean="0">
                <a:solidFill>
                  <a:schemeClr val="tx1"/>
                </a:solidFill>
                <a:cs typeface="Britannic Bold"/>
              </a:rPr>
              <a:t>Translational Implications (494 patients)</a:t>
            </a:r>
            <a:endParaRPr lang="en-US" sz="4000" dirty="0">
              <a:solidFill>
                <a:schemeClr val="tx1"/>
              </a:solidFill>
              <a:cs typeface="Britannic Bold"/>
            </a:endParaRPr>
          </a:p>
        </p:txBody>
      </p:sp>
      <p:pic>
        <p:nvPicPr>
          <p:cNvPr id="14" name="Picture 13"/>
          <p:cNvPicPr>
            <a:picLocks noChangeAspect="1"/>
          </p:cNvPicPr>
          <p:nvPr/>
        </p:nvPicPr>
        <p:blipFill rotWithShape="1">
          <a:blip r:embed="rId3"/>
          <a:srcRect l="21999" t="3113" r="28814" b="12183"/>
          <a:stretch/>
        </p:blipFill>
        <p:spPr>
          <a:xfrm>
            <a:off x="1183989" y="1351788"/>
            <a:ext cx="2066563" cy="2542032"/>
          </a:xfrm>
          <a:prstGeom prst="rect">
            <a:avLst/>
          </a:prstGeom>
        </p:spPr>
      </p:pic>
      <p:pic>
        <p:nvPicPr>
          <p:cNvPr id="15" name="Picture 14" descr="unnamed-chunk-25.png"/>
          <p:cNvPicPr>
            <a:picLocks noChangeAspect="1"/>
          </p:cNvPicPr>
          <p:nvPr/>
        </p:nvPicPr>
        <p:blipFill rotWithShape="1">
          <a:blip r:embed="rId4">
            <a:extLst>
              <a:ext uri="{28A0092B-C50C-407E-A947-70E740481C1C}">
                <a14:useLocalDpi xmlns:a14="http://schemas.microsoft.com/office/drawing/2010/main" val="0"/>
              </a:ext>
            </a:extLst>
          </a:blip>
          <a:srcRect t="2456" r="15040" b="12679"/>
          <a:stretch/>
        </p:blipFill>
        <p:spPr>
          <a:xfrm>
            <a:off x="5124076" y="1324356"/>
            <a:ext cx="2572372" cy="2569464"/>
          </a:xfrm>
          <a:prstGeom prst="rect">
            <a:avLst/>
          </a:prstGeom>
        </p:spPr>
      </p:pic>
      <p:sp>
        <p:nvSpPr>
          <p:cNvPr id="21" name="TextBox 20"/>
          <p:cNvSpPr txBox="1"/>
          <p:nvPr/>
        </p:nvSpPr>
        <p:spPr>
          <a:xfrm>
            <a:off x="1183989" y="937442"/>
            <a:ext cx="2511525" cy="338554"/>
          </a:xfrm>
          <a:prstGeom prst="rect">
            <a:avLst/>
          </a:prstGeom>
          <a:noFill/>
        </p:spPr>
        <p:txBody>
          <a:bodyPr wrap="none" rtlCol="0">
            <a:spAutoFit/>
          </a:bodyPr>
          <a:lstStyle/>
          <a:p>
            <a:r>
              <a:rPr lang="en-US" sz="1600" b="1" u="sng" dirty="0" smtClean="0">
                <a:solidFill>
                  <a:srgbClr val="000000"/>
                </a:solidFill>
                <a:latin typeface="+mj-lt"/>
                <a:cs typeface="Noteworthy Light"/>
              </a:rPr>
              <a:t>Remove Specific Edges</a:t>
            </a:r>
            <a:endParaRPr lang="en-US" sz="1600" b="1" u="sng" dirty="0">
              <a:solidFill>
                <a:srgbClr val="000000"/>
              </a:solidFill>
              <a:latin typeface="+mj-lt"/>
              <a:cs typeface="Noteworthy Light"/>
            </a:endParaRPr>
          </a:p>
        </p:txBody>
      </p:sp>
      <p:sp>
        <p:nvSpPr>
          <p:cNvPr id="22" name="TextBox 21"/>
          <p:cNvSpPr txBox="1"/>
          <p:nvPr/>
        </p:nvSpPr>
        <p:spPr>
          <a:xfrm>
            <a:off x="5617127" y="937442"/>
            <a:ext cx="1969710" cy="338554"/>
          </a:xfrm>
          <a:prstGeom prst="rect">
            <a:avLst/>
          </a:prstGeom>
          <a:noFill/>
        </p:spPr>
        <p:txBody>
          <a:bodyPr wrap="none" rtlCol="0">
            <a:spAutoFit/>
          </a:bodyPr>
          <a:lstStyle/>
          <a:p>
            <a:r>
              <a:rPr lang="en-US" sz="1600" b="1" u="sng" dirty="0" smtClean="0">
                <a:solidFill>
                  <a:srgbClr val="000000"/>
                </a:solidFill>
                <a:latin typeface="+mj-lt"/>
                <a:cs typeface="Noteworthy Light"/>
              </a:rPr>
              <a:t>Remove All Edges</a:t>
            </a:r>
            <a:endParaRPr lang="en-US" sz="1600" b="1" u="sng" dirty="0">
              <a:solidFill>
                <a:srgbClr val="000000"/>
              </a:solidFill>
              <a:latin typeface="+mj-lt"/>
              <a:cs typeface="Noteworthy Light"/>
            </a:endParaRPr>
          </a:p>
        </p:txBody>
      </p:sp>
      <p:pic>
        <p:nvPicPr>
          <p:cNvPr id="17" name="Picture 16"/>
          <p:cNvPicPr>
            <a:picLocks noChangeAspect="1"/>
          </p:cNvPicPr>
          <p:nvPr/>
        </p:nvPicPr>
        <p:blipFill>
          <a:blip r:embed="rId5"/>
          <a:stretch>
            <a:fillRect/>
          </a:stretch>
        </p:blipFill>
        <p:spPr>
          <a:xfrm>
            <a:off x="254006" y="3986412"/>
            <a:ext cx="3966882" cy="2833487"/>
          </a:xfrm>
          <a:prstGeom prst="rect">
            <a:avLst/>
          </a:prstGeom>
        </p:spPr>
      </p:pic>
      <p:pic>
        <p:nvPicPr>
          <p:cNvPr id="19" name="Picture 18"/>
          <p:cNvPicPr>
            <a:picLocks noChangeAspect="1"/>
          </p:cNvPicPr>
          <p:nvPr/>
        </p:nvPicPr>
        <p:blipFill rotWithShape="1">
          <a:blip r:embed="rId6"/>
          <a:srcRect r="2778"/>
          <a:stretch/>
        </p:blipFill>
        <p:spPr>
          <a:xfrm>
            <a:off x="4473516" y="3982616"/>
            <a:ext cx="3861860" cy="2837284"/>
          </a:xfrm>
          <a:prstGeom prst="rect">
            <a:avLst/>
          </a:prstGeom>
        </p:spPr>
      </p:pic>
      <p:sp>
        <p:nvSpPr>
          <p:cNvPr id="20" name="TextBox 19"/>
          <p:cNvSpPr txBox="1"/>
          <p:nvPr/>
        </p:nvSpPr>
        <p:spPr>
          <a:xfrm>
            <a:off x="2564184" y="26468693"/>
            <a:ext cx="1703023" cy="358355"/>
          </a:xfrm>
          <a:prstGeom prst="rect">
            <a:avLst/>
          </a:prstGeom>
          <a:noFill/>
        </p:spPr>
        <p:txBody>
          <a:bodyPr wrap="square" rtlCol="0">
            <a:spAutoFit/>
          </a:bodyPr>
          <a:lstStyle/>
          <a:p>
            <a:r>
              <a:rPr lang="en-US" sz="1400" dirty="0" smtClean="0">
                <a:latin typeface="+mj-lt"/>
                <a:cs typeface="Noteworthy Light"/>
              </a:rPr>
              <a:t>p = 0.000224</a:t>
            </a:r>
            <a:endParaRPr lang="en-US" sz="1400" baseline="30000" dirty="0">
              <a:latin typeface="+mj-lt"/>
              <a:cs typeface="Noteworthy Light"/>
            </a:endParaRPr>
          </a:p>
        </p:txBody>
      </p:sp>
      <p:sp>
        <p:nvSpPr>
          <p:cNvPr id="9" name="TextBox 8"/>
          <p:cNvSpPr txBox="1"/>
          <p:nvPr/>
        </p:nvSpPr>
        <p:spPr>
          <a:xfrm>
            <a:off x="2779059" y="5836628"/>
            <a:ext cx="1166493" cy="369332"/>
          </a:xfrm>
          <a:prstGeom prst="rect">
            <a:avLst/>
          </a:prstGeom>
          <a:noFill/>
        </p:spPr>
        <p:txBody>
          <a:bodyPr wrap="none" rtlCol="0">
            <a:spAutoFit/>
          </a:bodyPr>
          <a:lstStyle/>
          <a:p>
            <a:r>
              <a:rPr lang="en-US" dirty="0" smtClean="0"/>
              <a:t>P &lt; 0.0005</a:t>
            </a:r>
            <a:endParaRPr lang="en-US" dirty="0"/>
          </a:p>
        </p:txBody>
      </p:sp>
      <p:sp>
        <p:nvSpPr>
          <p:cNvPr id="10" name="TextBox 9"/>
          <p:cNvSpPr txBox="1"/>
          <p:nvPr/>
        </p:nvSpPr>
        <p:spPr>
          <a:xfrm>
            <a:off x="7230196" y="5836628"/>
            <a:ext cx="932504" cy="369332"/>
          </a:xfrm>
          <a:prstGeom prst="rect">
            <a:avLst/>
          </a:prstGeom>
          <a:noFill/>
        </p:spPr>
        <p:txBody>
          <a:bodyPr wrap="none" rtlCol="0">
            <a:spAutoFit/>
          </a:bodyPr>
          <a:lstStyle/>
          <a:p>
            <a:r>
              <a:rPr lang="en-US" dirty="0" smtClean="0"/>
              <a:t>P &lt; 0.02</a:t>
            </a:r>
            <a:endParaRPr lang="en-US" dirty="0"/>
          </a:p>
        </p:txBody>
      </p:sp>
    </p:spTree>
    <p:extLst>
      <p:ext uri="{BB962C8B-B14F-4D97-AF65-F5344CB8AC3E}">
        <p14:creationId xmlns:p14="http://schemas.microsoft.com/office/powerpoint/2010/main" val="409151864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Large-scale Analysis of Cancer Mutations using a Structurally Resolved PPI Network</a:t>
            </a:r>
            <a:endParaRPr lang="en-US" sz="3600" dirty="0"/>
          </a:p>
        </p:txBody>
      </p:sp>
      <p:sp>
        <p:nvSpPr>
          <p:cNvPr id="4" name="Content Placeholder 3"/>
          <p:cNvSpPr>
            <a:spLocks noGrp="1"/>
          </p:cNvSpPr>
          <p:nvPr>
            <p:ph idx="1"/>
          </p:nvPr>
        </p:nvSpPr>
        <p:spPr/>
        <p:txBody>
          <a:bodyPr/>
          <a:lstStyle/>
          <a:p>
            <a:r>
              <a:rPr lang="en-US" dirty="0" smtClean="0"/>
              <a:t>~ 2 million somatic mutations</a:t>
            </a:r>
          </a:p>
          <a:p>
            <a:endParaRPr lang="en-US" dirty="0"/>
          </a:p>
          <a:p>
            <a:r>
              <a:rPr lang="en-US" dirty="0" smtClean="0"/>
              <a:t>Amino acid residues mapped to </a:t>
            </a:r>
            <a:r>
              <a:rPr lang="en-US" dirty="0" err="1" smtClean="0"/>
              <a:t>protien</a:t>
            </a:r>
            <a:r>
              <a:rPr lang="en-US" dirty="0" smtClean="0"/>
              <a:t> interactions using co-crystal structures in the PDB </a:t>
            </a:r>
          </a:p>
          <a:p>
            <a:endParaRPr lang="en-US" dirty="0"/>
          </a:p>
          <a:p>
            <a:r>
              <a:rPr lang="en-US" dirty="0" smtClean="0"/>
              <a:t>Novel representation as a bipartite protein-residue interaction network</a:t>
            </a:r>
            <a:endParaRPr lang="en-US" dirty="0"/>
          </a:p>
        </p:txBody>
      </p:sp>
    </p:spTree>
    <p:extLst>
      <p:ext uri="{BB962C8B-B14F-4D97-AF65-F5344CB8AC3E}">
        <p14:creationId xmlns:p14="http://schemas.microsoft.com/office/powerpoint/2010/main" val="347184830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Fig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0"/>
            <a:ext cx="9144000" cy="6798017"/>
          </a:xfrm>
          <a:prstGeom prst="rect">
            <a:avLst/>
          </a:prstGeom>
        </p:spPr>
      </p:pic>
    </p:spTree>
    <p:extLst>
      <p:ext uri="{BB962C8B-B14F-4D97-AF65-F5344CB8AC3E}">
        <p14:creationId xmlns:p14="http://schemas.microsoft.com/office/powerpoint/2010/main" val="20911120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39"/>
            <a:ext cx="8229600" cy="1143000"/>
          </a:xfrm>
        </p:spPr>
        <p:txBody>
          <a:bodyPr/>
          <a:lstStyle/>
          <a:p>
            <a:r>
              <a:rPr lang="en-US" dirty="0" smtClean="0"/>
              <a:t>Properties of Graphs</a:t>
            </a:r>
            <a:endParaRPr lang="en-US" dirty="0"/>
          </a:p>
        </p:txBody>
      </p:sp>
      <p:sp>
        <p:nvSpPr>
          <p:cNvPr id="3" name="Content Placeholder 2"/>
          <p:cNvSpPr>
            <a:spLocks noGrp="1"/>
          </p:cNvSpPr>
          <p:nvPr>
            <p:ph idx="1"/>
          </p:nvPr>
        </p:nvSpPr>
        <p:spPr>
          <a:xfrm>
            <a:off x="457200" y="1555693"/>
            <a:ext cx="4953288" cy="5402391"/>
          </a:xfrm>
        </p:spPr>
        <p:txBody>
          <a:bodyPr>
            <a:normAutofit fontScale="92500" lnSpcReduction="20000"/>
          </a:bodyPr>
          <a:lstStyle/>
          <a:p>
            <a:r>
              <a:rPr lang="en-US" dirty="0" smtClean="0"/>
              <a:t>G=(V,E)</a:t>
            </a:r>
          </a:p>
          <a:p>
            <a:pPr lvl="1"/>
            <a:r>
              <a:rPr lang="en-US" dirty="0" smtClean="0"/>
              <a:t>V = vertices (nodes)</a:t>
            </a:r>
          </a:p>
          <a:p>
            <a:pPr lvl="1"/>
            <a:r>
              <a:rPr lang="en-US" dirty="0" smtClean="0"/>
              <a:t>E = edges</a:t>
            </a:r>
          </a:p>
          <a:p>
            <a:endParaRPr lang="en-US" dirty="0"/>
          </a:p>
          <a:p>
            <a:r>
              <a:rPr lang="en-US" dirty="0" smtClean="0"/>
              <a:t>Nodes can represent one type of entity or two</a:t>
            </a:r>
          </a:p>
          <a:p>
            <a:pPr lvl="1"/>
            <a:r>
              <a:rPr lang="en-US" dirty="0" smtClean="0"/>
              <a:t>Bipartite graph</a:t>
            </a:r>
          </a:p>
          <a:p>
            <a:pPr lvl="1"/>
            <a:endParaRPr lang="en-US" dirty="0"/>
          </a:p>
          <a:p>
            <a:r>
              <a:rPr lang="en-US" dirty="0" smtClean="0"/>
              <a:t>Edges can be directed or undirected (or mixed)</a:t>
            </a:r>
          </a:p>
          <a:p>
            <a:endParaRPr lang="en-US" dirty="0"/>
          </a:p>
          <a:p>
            <a:r>
              <a:rPr lang="en-US" dirty="0" err="1" smtClean="0"/>
              <a:t>Subgraph</a:t>
            </a:r>
            <a:r>
              <a:rPr lang="en-US" dirty="0" smtClean="0"/>
              <a:t> – subset of G</a:t>
            </a:r>
          </a:p>
          <a:p>
            <a:pPr marL="0" indent="0">
              <a:buNone/>
            </a:pPr>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5493303" y="4851399"/>
            <a:ext cx="1266597" cy="1139937"/>
          </a:xfrm>
          <a:prstGeom prst="rect">
            <a:avLst/>
          </a:prstGeom>
        </p:spPr>
      </p:pic>
      <p:pic>
        <p:nvPicPr>
          <p:cNvPr id="5" name="Picture 4"/>
          <p:cNvPicPr>
            <a:picLocks noChangeAspect="1"/>
          </p:cNvPicPr>
          <p:nvPr/>
        </p:nvPicPr>
        <p:blipFill>
          <a:blip r:embed="rId3"/>
          <a:stretch>
            <a:fillRect/>
          </a:stretch>
        </p:blipFill>
        <p:spPr>
          <a:xfrm>
            <a:off x="7091159" y="4851399"/>
            <a:ext cx="1266597" cy="1139937"/>
          </a:xfrm>
          <a:prstGeom prst="rect">
            <a:avLst/>
          </a:prstGeom>
        </p:spPr>
      </p:pic>
      <p:pic>
        <p:nvPicPr>
          <p:cNvPr id="6" name="Picture 5"/>
          <p:cNvPicPr>
            <a:picLocks noChangeAspect="1"/>
          </p:cNvPicPr>
          <p:nvPr/>
        </p:nvPicPr>
        <p:blipFill>
          <a:blip r:embed="rId4"/>
          <a:stretch>
            <a:fillRect/>
          </a:stretch>
        </p:blipFill>
        <p:spPr>
          <a:xfrm>
            <a:off x="5738540" y="1094484"/>
            <a:ext cx="2374733" cy="1570562"/>
          </a:xfrm>
          <a:prstGeom prst="rect">
            <a:avLst/>
          </a:prstGeom>
        </p:spPr>
      </p:pic>
      <p:sp>
        <p:nvSpPr>
          <p:cNvPr id="7" name="TextBox 6"/>
          <p:cNvSpPr txBox="1"/>
          <p:nvPr/>
        </p:nvSpPr>
        <p:spPr>
          <a:xfrm>
            <a:off x="4217304" y="2437986"/>
            <a:ext cx="4762855" cy="646331"/>
          </a:xfrm>
          <a:prstGeom prst="rect">
            <a:avLst/>
          </a:prstGeom>
          <a:noFill/>
        </p:spPr>
        <p:txBody>
          <a:bodyPr wrap="none" rtlCol="0">
            <a:spAutoFit/>
          </a:bodyPr>
          <a:lstStyle/>
          <a:p>
            <a:r>
              <a:rPr lang="en-US" i="1" dirty="0" smtClean="0"/>
              <a:t>V</a:t>
            </a:r>
            <a:r>
              <a:rPr lang="en-US" dirty="0" smtClean="0"/>
              <a:t> = {1, 2, 3, 4, 5, 6} </a:t>
            </a:r>
          </a:p>
          <a:p>
            <a:r>
              <a:rPr lang="en-US" i="1" dirty="0" smtClean="0"/>
              <a:t>E</a:t>
            </a:r>
            <a:r>
              <a:rPr lang="en-US" dirty="0" smtClean="0"/>
              <a:t> = {{1, 2}, {1, 5}, {2, 3}, {2, 5}, {3, 4}, {4, 5}, {4, 6}}</a:t>
            </a:r>
            <a:endParaRPr lang="en-US" dirty="0"/>
          </a:p>
        </p:txBody>
      </p:sp>
      <p:sp>
        <p:nvSpPr>
          <p:cNvPr id="8" name="Rectangle 7"/>
          <p:cNvSpPr>
            <a:spLocks noChangeAspect="1"/>
          </p:cNvSpPr>
          <p:nvPr/>
        </p:nvSpPr>
        <p:spPr>
          <a:xfrm flipH="1">
            <a:off x="6177203" y="3506661"/>
            <a:ext cx="193280" cy="1932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flipV="1">
            <a:off x="7091159" y="3478859"/>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8" idx="1"/>
            <a:endCxn id="9" idx="2"/>
          </p:cNvCxnSpPr>
          <p:nvPr/>
        </p:nvCxnSpPr>
        <p:spPr>
          <a:xfrm flipV="1">
            <a:off x="6370483" y="3589400"/>
            <a:ext cx="720676" cy="13901"/>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a:spLocks noChangeAspect="1"/>
          </p:cNvSpPr>
          <p:nvPr/>
        </p:nvSpPr>
        <p:spPr>
          <a:xfrm flipH="1">
            <a:off x="6163973" y="3852338"/>
            <a:ext cx="193280" cy="1932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9" idx="2"/>
            <a:endCxn id="13" idx="1"/>
          </p:cNvCxnSpPr>
          <p:nvPr/>
        </p:nvCxnSpPr>
        <p:spPr>
          <a:xfrm flipH="1">
            <a:off x="6357253" y="3589400"/>
            <a:ext cx="733906" cy="359578"/>
          </a:xfrm>
          <a:prstGeom prst="line">
            <a:avLst/>
          </a:prstGeom>
        </p:spPr>
        <p:style>
          <a:lnRef idx="2">
            <a:schemeClr val="accent1"/>
          </a:lnRef>
          <a:fillRef idx="0">
            <a:schemeClr val="accent1"/>
          </a:fillRef>
          <a:effectRef idx="1">
            <a:schemeClr val="accent1"/>
          </a:effectRef>
          <a:fontRef idx="minor">
            <a:schemeClr val="tx1"/>
          </a:fontRef>
        </p:style>
      </p:cxnSp>
      <p:sp>
        <p:nvSpPr>
          <p:cNvPr id="18" name="Oval 17"/>
          <p:cNvSpPr>
            <a:spLocks noChangeAspect="1"/>
          </p:cNvSpPr>
          <p:nvPr/>
        </p:nvSpPr>
        <p:spPr>
          <a:xfrm flipV="1">
            <a:off x="7063554" y="3810730"/>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a:stCxn id="13" idx="1"/>
            <a:endCxn id="18" idx="2"/>
          </p:cNvCxnSpPr>
          <p:nvPr/>
        </p:nvCxnSpPr>
        <p:spPr>
          <a:xfrm flipV="1">
            <a:off x="6357253" y="3921271"/>
            <a:ext cx="706301" cy="27707"/>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p:cNvSpPr>
            <a:spLocks noChangeAspect="1"/>
          </p:cNvSpPr>
          <p:nvPr/>
        </p:nvSpPr>
        <p:spPr>
          <a:xfrm flipH="1">
            <a:off x="6170993" y="4183677"/>
            <a:ext cx="193280" cy="1932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flipV="1">
            <a:off x="7063554" y="4155872"/>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8" idx="1"/>
            <a:endCxn id="25" idx="2"/>
          </p:cNvCxnSpPr>
          <p:nvPr/>
        </p:nvCxnSpPr>
        <p:spPr>
          <a:xfrm>
            <a:off x="6370483" y="3603301"/>
            <a:ext cx="693071" cy="663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5" idx="2"/>
            <a:endCxn id="23" idx="1"/>
          </p:cNvCxnSpPr>
          <p:nvPr/>
        </p:nvCxnSpPr>
        <p:spPr>
          <a:xfrm flipH="1">
            <a:off x="6364273" y="4266413"/>
            <a:ext cx="699281" cy="1390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92989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Somatic Mutations are Enriched at PPI Interfaces</a:t>
            </a:r>
            <a:endParaRPr lang="en-US" dirty="0"/>
          </a:p>
        </p:txBody>
      </p:sp>
      <p:pic>
        <p:nvPicPr>
          <p:cNvPr id="4" name="Picture 3" descr="Fi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1752600"/>
            <a:ext cx="8851392" cy="3352800"/>
          </a:xfrm>
          <a:prstGeom prst="rect">
            <a:avLst/>
          </a:prstGeom>
        </p:spPr>
      </p:pic>
    </p:spTree>
    <p:extLst>
      <p:ext uri="{BB962C8B-B14F-4D97-AF65-F5344CB8AC3E}">
        <p14:creationId xmlns:p14="http://schemas.microsoft.com/office/powerpoint/2010/main" val="233393084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4.png"/>
          <p:cNvPicPr>
            <a:picLocks noChangeAspect="1"/>
          </p:cNvPicPr>
          <p:nvPr/>
        </p:nvPicPr>
        <p:blipFill rotWithShape="1">
          <a:blip r:embed="rId2">
            <a:extLst>
              <a:ext uri="{28A0092B-C50C-407E-A947-70E740481C1C}">
                <a14:useLocalDpi xmlns:a14="http://schemas.microsoft.com/office/drawing/2010/main" val="0"/>
              </a:ext>
            </a:extLst>
          </a:blip>
          <a:srcRect l="6617" r="17625"/>
          <a:stretch/>
        </p:blipFill>
        <p:spPr>
          <a:xfrm>
            <a:off x="2989580" y="103876"/>
            <a:ext cx="6190803" cy="6515990"/>
          </a:xfrm>
          <a:prstGeom prst="rect">
            <a:avLst/>
          </a:prstGeom>
        </p:spPr>
      </p:pic>
      <p:sp>
        <p:nvSpPr>
          <p:cNvPr id="8" name="Title 7"/>
          <p:cNvSpPr>
            <a:spLocks noGrp="1"/>
          </p:cNvSpPr>
          <p:nvPr>
            <p:ph type="title"/>
          </p:nvPr>
        </p:nvSpPr>
        <p:spPr/>
        <p:txBody>
          <a:bodyPr/>
          <a:lstStyle/>
          <a:p>
            <a:r>
              <a:rPr lang="en-US" dirty="0" smtClean="0"/>
              <a:t>Somatic Mutations rewire the MCH I Antigen Presentation Pathway</a:t>
            </a:r>
            <a:endParaRPr lang="en-US" dirty="0"/>
          </a:p>
        </p:txBody>
      </p:sp>
      <p:sp>
        <p:nvSpPr>
          <p:cNvPr id="10" name="Text Placeholder 9"/>
          <p:cNvSpPr>
            <a:spLocks noGrp="1"/>
          </p:cNvSpPr>
          <p:nvPr>
            <p:ph type="body" sz="half" idx="2"/>
          </p:nvPr>
        </p:nvSpPr>
        <p:spPr/>
        <p:txBody>
          <a:bodyPr/>
          <a:lstStyle/>
          <a:p>
            <a:pPr marL="342900" indent="-342900">
              <a:buAutoNum type="alphaLcParenR"/>
            </a:pPr>
            <a:r>
              <a:rPr lang="en-US" dirty="0" smtClean="0"/>
              <a:t>All interface residues</a:t>
            </a:r>
          </a:p>
          <a:p>
            <a:pPr marL="342900" indent="-342900">
              <a:buAutoNum type="alphaLcParenR"/>
            </a:pPr>
            <a:endParaRPr lang="en-US" dirty="0"/>
          </a:p>
          <a:p>
            <a:pPr marL="342900" indent="-342900">
              <a:buAutoNum type="alphaLcParenR"/>
            </a:pPr>
            <a:r>
              <a:rPr lang="en-US" dirty="0" smtClean="0"/>
              <a:t>Mutated interface residues</a:t>
            </a:r>
            <a:endParaRPr lang="en-US" dirty="0"/>
          </a:p>
        </p:txBody>
      </p:sp>
    </p:spTree>
    <p:extLst>
      <p:ext uri="{BB962C8B-B14F-4D97-AF65-F5344CB8AC3E}">
        <p14:creationId xmlns:p14="http://schemas.microsoft.com/office/powerpoint/2010/main" val="356106413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Prognostic Implications of TP53 Mutations Stratified by Interface</a:t>
            </a:r>
            <a:endParaRPr lang="en-US" sz="3600" dirty="0"/>
          </a:p>
        </p:txBody>
      </p:sp>
      <p:pic>
        <p:nvPicPr>
          <p:cNvPr id="5" name="Picture 4" descr="Fig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5" y="1322980"/>
            <a:ext cx="7380027" cy="5535020"/>
          </a:xfrm>
          <a:prstGeom prst="rect">
            <a:avLst/>
          </a:prstGeom>
        </p:spPr>
      </p:pic>
    </p:spTree>
    <p:extLst>
      <p:ext uri="{BB962C8B-B14F-4D97-AF65-F5344CB8AC3E}">
        <p14:creationId xmlns:p14="http://schemas.microsoft.com/office/powerpoint/2010/main" val="187048290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ntegrate_new_patient_export-02.tif"/>
          <p:cNvPicPr>
            <a:picLocks noChangeAspect="1"/>
          </p:cNvPicPr>
          <p:nvPr/>
        </p:nvPicPr>
        <p:blipFill>
          <a:blip r:embed="rId3">
            <a:grayscl/>
            <a:extLst>
              <a:ext uri="{BEBA8EAE-BF5A-486C-A8C5-ECC9F3942E4B}">
                <a14:imgProps xmlns:a14="http://schemas.microsoft.com/office/drawing/2010/main">
                  <a14:imgLayer r:embed="rId4">
                    <a14:imgEffect>
                      <a14:saturation sat="0"/>
                    </a14:imgEffect>
                    <a14:imgEffect>
                      <a14:brightnessContrast bright="-43000" contrast="100000"/>
                    </a14:imgEffect>
                  </a14:imgLayer>
                </a14:imgProps>
              </a:ext>
              <a:ext uri="{28A0092B-C50C-407E-A947-70E740481C1C}">
                <a14:useLocalDpi xmlns:a14="http://schemas.microsoft.com/office/drawing/2010/main" val="0"/>
              </a:ext>
            </a:extLst>
          </a:blip>
          <a:stretch>
            <a:fillRect/>
          </a:stretch>
        </p:blipFill>
        <p:spPr>
          <a:xfrm>
            <a:off x="180677" y="1115129"/>
            <a:ext cx="1697818" cy="2461561"/>
          </a:xfrm>
          <a:prstGeom prst="rect">
            <a:avLst/>
          </a:prstGeom>
        </p:spPr>
      </p:pic>
      <p:sp>
        <p:nvSpPr>
          <p:cNvPr id="8" name="TextBox 7"/>
          <p:cNvSpPr txBox="1"/>
          <p:nvPr/>
        </p:nvSpPr>
        <p:spPr>
          <a:xfrm>
            <a:off x="3479052" y="1219188"/>
            <a:ext cx="2456322" cy="461665"/>
          </a:xfrm>
          <a:prstGeom prst="rect">
            <a:avLst/>
          </a:prstGeom>
          <a:noFill/>
        </p:spPr>
        <p:txBody>
          <a:bodyPr wrap="none" rtlCol="0">
            <a:spAutoFit/>
          </a:bodyPr>
          <a:lstStyle/>
          <a:p>
            <a:r>
              <a:rPr lang="en-US" sz="2400" dirty="0" smtClean="0"/>
              <a:t>Molecular Profiles</a:t>
            </a:r>
            <a:endParaRPr lang="en-US" sz="2400" dirty="0"/>
          </a:p>
        </p:txBody>
      </p:sp>
      <p:sp>
        <p:nvSpPr>
          <p:cNvPr id="9" name="TextBox 8"/>
          <p:cNvSpPr txBox="1"/>
          <p:nvPr/>
        </p:nvSpPr>
        <p:spPr>
          <a:xfrm rot="16200000">
            <a:off x="1401694" y="2049579"/>
            <a:ext cx="1200870" cy="461665"/>
          </a:xfrm>
          <a:prstGeom prst="rect">
            <a:avLst/>
          </a:prstGeom>
          <a:noFill/>
        </p:spPr>
        <p:txBody>
          <a:bodyPr wrap="none" rtlCol="0">
            <a:spAutoFit/>
          </a:bodyPr>
          <a:lstStyle/>
          <a:p>
            <a:r>
              <a:rPr lang="en-US" sz="2400" dirty="0" smtClean="0"/>
              <a:t>Patients</a:t>
            </a:r>
            <a:endParaRPr lang="en-US" sz="2400" dirty="0"/>
          </a:p>
        </p:txBody>
      </p:sp>
      <p:sp>
        <p:nvSpPr>
          <p:cNvPr id="10" name="TextBox 9"/>
          <p:cNvSpPr txBox="1"/>
          <p:nvPr/>
        </p:nvSpPr>
        <p:spPr>
          <a:xfrm>
            <a:off x="877252" y="1531869"/>
            <a:ext cx="184666" cy="369332"/>
          </a:xfrm>
          <a:prstGeom prst="rect">
            <a:avLst/>
          </a:prstGeom>
          <a:noFill/>
        </p:spPr>
        <p:txBody>
          <a:bodyPr wrap="none" rtlCol="0">
            <a:spAutoFit/>
          </a:bodyPr>
          <a:lstStyle/>
          <a:p>
            <a:r>
              <a:rPr lang="en-US" dirty="0" smtClean="0"/>
              <a:t> </a:t>
            </a:r>
          </a:p>
        </p:txBody>
      </p:sp>
      <p:sp>
        <p:nvSpPr>
          <p:cNvPr id="4" name="Slide Number Placeholder 3"/>
          <p:cNvSpPr>
            <a:spLocks noGrp="1"/>
          </p:cNvSpPr>
          <p:nvPr>
            <p:ph type="sldNum" sz="quarter" idx="12"/>
          </p:nvPr>
        </p:nvSpPr>
        <p:spPr/>
        <p:txBody>
          <a:bodyPr/>
          <a:lstStyle/>
          <a:p>
            <a:fld id="{94E7AB29-E49F-3040-B9E3-0707F1166A50}" type="slidenum">
              <a:rPr lang="en-US" smtClean="0"/>
              <a:t>63</a:t>
            </a:fld>
            <a:endParaRPr lang="en-US"/>
          </a:p>
        </p:txBody>
      </p:sp>
      <p:sp>
        <p:nvSpPr>
          <p:cNvPr id="17" name="Title 1"/>
          <p:cNvSpPr>
            <a:spLocks noGrp="1"/>
          </p:cNvSpPr>
          <p:nvPr>
            <p:ph type="title"/>
          </p:nvPr>
        </p:nvSpPr>
        <p:spPr>
          <a:xfrm>
            <a:off x="457200" y="-161900"/>
            <a:ext cx="8229600" cy="1143000"/>
          </a:xfrm>
        </p:spPr>
        <p:txBody>
          <a:bodyPr>
            <a:normAutofit/>
          </a:bodyPr>
          <a:lstStyle/>
          <a:p>
            <a:r>
              <a:rPr lang="en-US" sz="3600" dirty="0" smtClean="0"/>
              <a:t>Network-based </a:t>
            </a:r>
            <a:r>
              <a:rPr lang="en-US" sz="3600" dirty="0"/>
              <a:t>Patient </a:t>
            </a:r>
            <a:r>
              <a:rPr lang="en-US" sz="3600" dirty="0" smtClean="0"/>
              <a:t>Stratification (NBS)</a:t>
            </a:r>
            <a:endParaRPr lang="en-US" sz="3600" dirty="0"/>
          </a:p>
        </p:txBody>
      </p:sp>
      <p:sp>
        <p:nvSpPr>
          <p:cNvPr id="2" name="TextBox 1"/>
          <p:cNvSpPr txBox="1"/>
          <p:nvPr/>
        </p:nvSpPr>
        <p:spPr>
          <a:xfrm>
            <a:off x="1726095" y="4940300"/>
            <a:ext cx="5789904" cy="369332"/>
          </a:xfrm>
          <a:prstGeom prst="rect">
            <a:avLst/>
          </a:prstGeom>
          <a:noFill/>
        </p:spPr>
        <p:txBody>
          <a:bodyPr wrap="none" rtlCol="0">
            <a:spAutoFit/>
          </a:bodyPr>
          <a:lstStyle/>
          <a:p>
            <a:r>
              <a:rPr lang="en-US" i="1" dirty="0" smtClean="0"/>
              <a:t>Mutations are too sparse for effectively clustering samples</a:t>
            </a:r>
            <a:endParaRPr lang="en-US" i="1" dirty="0"/>
          </a:p>
        </p:txBody>
      </p:sp>
      <p:sp>
        <p:nvSpPr>
          <p:cNvPr id="3" name="TextBox 2"/>
          <p:cNvSpPr txBox="1"/>
          <p:nvPr/>
        </p:nvSpPr>
        <p:spPr>
          <a:xfrm>
            <a:off x="5935374" y="6581001"/>
            <a:ext cx="2396873" cy="276999"/>
          </a:xfrm>
          <a:prstGeom prst="rect">
            <a:avLst/>
          </a:prstGeom>
          <a:noFill/>
        </p:spPr>
        <p:txBody>
          <a:bodyPr wrap="none" rtlCol="0">
            <a:spAutoFit/>
          </a:bodyPr>
          <a:lstStyle/>
          <a:p>
            <a:r>
              <a:rPr lang="en-US" sz="1200" dirty="0" err="1" smtClean="0"/>
              <a:t>Hofree</a:t>
            </a:r>
            <a:r>
              <a:rPr lang="en-US" sz="1200" dirty="0" smtClean="0"/>
              <a:t> </a:t>
            </a:r>
            <a:r>
              <a:rPr lang="en-US" sz="1200" i="1" dirty="0" smtClean="0"/>
              <a:t>et al, Nature Methods 2013</a:t>
            </a:r>
            <a:endParaRPr lang="en-US" sz="1200" i="1" dirty="0"/>
          </a:p>
        </p:txBody>
      </p:sp>
      <p:pic>
        <p:nvPicPr>
          <p:cNvPr id="15" name="Picture 4" descr="C:\Users\mhofree\Dropbox\cancer_strat_doc\figures\presentation_TCGA\supp_fig7_mutational_landscape.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12" r="23413" b="68016"/>
          <a:stretch/>
        </p:blipFill>
        <p:spPr bwMode="auto">
          <a:xfrm>
            <a:off x="2171699" y="1680853"/>
            <a:ext cx="5166499" cy="150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18549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690909" y="0"/>
            <a:ext cx="7760113" cy="6858000"/>
          </a:xfrm>
          <a:prstGeom prst="rect">
            <a:avLst/>
          </a:prstGeom>
        </p:spPr>
      </p:pic>
      <p:sp>
        <p:nvSpPr>
          <p:cNvPr id="4" name="TextBox 3"/>
          <p:cNvSpPr txBox="1"/>
          <p:nvPr/>
        </p:nvSpPr>
        <p:spPr>
          <a:xfrm>
            <a:off x="4025703" y="6475247"/>
            <a:ext cx="4455461" cy="369332"/>
          </a:xfrm>
          <a:prstGeom prst="rect">
            <a:avLst/>
          </a:prstGeom>
          <a:noFill/>
        </p:spPr>
        <p:txBody>
          <a:bodyPr wrap="square" rtlCol="0">
            <a:spAutoFit/>
          </a:bodyPr>
          <a:lstStyle/>
          <a:p>
            <a:pPr algn="r" defTabSz="457200"/>
            <a:r>
              <a:rPr lang="en-US" dirty="0" smtClean="0">
                <a:solidFill>
                  <a:prstClr val="white"/>
                </a:solidFill>
              </a:rPr>
              <a:t>Hahn and Weinberg. </a:t>
            </a:r>
            <a:r>
              <a:rPr lang="en-US" i="1" dirty="0" smtClean="0">
                <a:solidFill>
                  <a:prstClr val="white"/>
                </a:solidFill>
              </a:rPr>
              <a:t>Nat Rev Cancer </a:t>
            </a:r>
            <a:r>
              <a:rPr lang="en-US" dirty="0" smtClean="0">
                <a:solidFill>
                  <a:prstClr val="white"/>
                </a:solidFill>
              </a:rPr>
              <a:t>2002</a:t>
            </a:r>
            <a:endParaRPr lang="en-US" dirty="0">
              <a:solidFill>
                <a:prstClr val="white"/>
              </a:solidFill>
            </a:endParaRPr>
          </a:p>
        </p:txBody>
      </p:sp>
      <p:sp>
        <p:nvSpPr>
          <p:cNvPr id="5" name="Rectangle 4"/>
          <p:cNvSpPr/>
          <p:nvPr/>
        </p:nvSpPr>
        <p:spPr>
          <a:xfrm>
            <a:off x="2285945" y="19673"/>
            <a:ext cx="2480230" cy="830997"/>
          </a:xfrm>
          <a:prstGeom prst="rect">
            <a:avLst/>
          </a:prstGeom>
        </p:spPr>
        <p:txBody>
          <a:bodyPr wrap="square">
            <a:spAutoFit/>
          </a:bodyPr>
          <a:lstStyle/>
          <a:p>
            <a:pPr algn="ctr" defTabSz="457200"/>
            <a:r>
              <a:rPr lang="en-US" sz="2400" b="1" dirty="0">
                <a:solidFill>
                  <a:prstClr val="white"/>
                </a:solidFill>
              </a:rPr>
              <a:t>A subway map of cancer </a:t>
            </a:r>
            <a:r>
              <a:rPr lang="en-US" sz="2400" b="1" dirty="0" smtClean="0">
                <a:solidFill>
                  <a:prstClr val="white"/>
                </a:solidFill>
              </a:rPr>
              <a:t>pathways</a:t>
            </a:r>
            <a:endParaRPr lang="en-US" sz="2400" b="1" dirty="0">
              <a:solidFill>
                <a:prstClr val="white"/>
              </a:solidFill>
            </a:endParaRPr>
          </a:p>
        </p:txBody>
      </p:sp>
    </p:spTree>
    <p:extLst>
      <p:ext uri="{BB962C8B-B14F-4D97-AF65-F5344CB8AC3E}">
        <p14:creationId xmlns:p14="http://schemas.microsoft.com/office/powerpoint/2010/main" val="35331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1143000"/>
          </a:xfrm>
        </p:spPr>
        <p:txBody>
          <a:bodyPr/>
          <a:lstStyle/>
          <a:p>
            <a:r>
              <a:rPr lang="en-US" dirty="0" smtClean="0"/>
              <a:t>Network-</a:t>
            </a:r>
            <a:r>
              <a:rPr lang="en-US" dirty="0"/>
              <a:t>B</a:t>
            </a:r>
            <a:r>
              <a:rPr lang="en-US" dirty="0" smtClean="0"/>
              <a:t>ased Stratification (NBS)</a:t>
            </a:r>
            <a:endParaRPr lang="en-US" dirty="0"/>
          </a:p>
        </p:txBody>
      </p:sp>
      <p:sp>
        <p:nvSpPr>
          <p:cNvPr id="4" name="Slide Number Placeholder 3"/>
          <p:cNvSpPr>
            <a:spLocks noGrp="1"/>
          </p:cNvSpPr>
          <p:nvPr>
            <p:ph type="sldNum" sz="quarter" idx="12"/>
          </p:nvPr>
        </p:nvSpPr>
        <p:spPr/>
        <p:txBody>
          <a:bodyPr/>
          <a:lstStyle/>
          <a:p>
            <a:fld id="{462C97DA-1CCC-CC42-BF26-E4E7A0F84DE2}" type="slidenum">
              <a:rPr lang="en-US" smtClean="0"/>
              <a:pPr/>
              <a:t>65</a:t>
            </a:fld>
            <a:endParaRPr lang="en-US"/>
          </a:p>
        </p:txBody>
      </p:sp>
      <p:pic>
        <p:nvPicPr>
          <p:cNvPr id="7" name="Picture 6"/>
          <p:cNvPicPr>
            <a:picLocks noChangeAspect="1"/>
          </p:cNvPicPr>
          <p:nvPr/>
        </p:nvPicPr>
        <p:blipFill rotWithShape="1">
          <a:blip r:embed="rId4"/>
          <a:srcRect t="8839" r="72083"/>
          <a:stretch/>
        </p:blipFill>
        <p:spPr>
          <a:xfrm>
            <a:off x="1409700" y="1049338"/>
            <a:ext cx="2552700" cy="3136900"/>
          </a:xfrm>
          <a:prstGeom prst="rect">
            <a:avLst/>
          </a:prstGeom>
        </p:spPr>
      </p:pic>
      <p:pic>
        <p:nvPicPr>
          <p:cNvPr id="10" name="Picture 9"/>
          <p:cNvPicPr>
            <a:picLocks noChangeAspect="1"/>
          </p:cNvPicPr>
          <p:nvPr/>
        </p:nvPicPr>
        <p:blipFill rotWithShape="1">
          <a:blip r:embed="rId4"/>
          <a:srcRect l="27916" t="8157" r="32778"/>
          <a:stretch/>
        </p:blipFill>
        <p:spPr>
          <a:xfrm>
            <a:off x="4756150" y="1070285"/>
            <a:ext cx="3594100" cy="3160403"/>
          </a:xfrm>
          <a:prstGeom prst="rect">
            <a:avLst/>
          </a:prstGeom>
        </p:spPr>
      </p:pic>
      <p:pic>
        <p:nvPicPr>
          <p:cNvPr id="12" name="Picture 11"/>
          <p:cNvPicPr>
            <a:picLocks noChangeAspect="1"/>
          </p:cNvPicPr>
          <p:nvPr/>
        </p:nvPicPr>
        <p:blipFill rotWithShape="1">
          <a:blip r:embed="rId4"/>
          <a:srcRect l="69376" t="55702"/>
          <a:stretch/>
        </p:blipFill>
        <p:spPr>
          <a:xfrm>
            <a:off x="4491801" y="4256089"/>
            <a:ext cx="3858449" cy="2100262"/>
          </a:xfrm>
          <a:prstGeom prst="rect">
            <a:avLst/>
          </a:prstGeom>
        </p:spPr>
      </p:pic>
      <p:grpSp>
        <p:nvGrpSpPr>
          <p:cNvPr id="14" name="Group 13"/>
          <p:cNvGrpSpPr/>
          <p:nvPr/>
        </p:nvGrpSpPr>
        <p:grpSpPr>
          <a:xfrm>
            <a:off x="457200" y="4186238"/>
            <a:ext cx="3838575" cy="2366343"/>
            <a:chOff x="457200" y="4186238"/>
            <a:chExt cx="3838575" cy="2366343"/>
          </a:xfrm>
        </p:grpSpPr>
        <p:pic>
          <p:nvPicPr>
            <p:cNvPr id="11" name="Picture 10"/>
            <p:cNvPicPr>
              <a:picLocks noChangeAspect="1"/>
            </p:cNvPicPr>
            <p:nvPr/>
          </p:nvPicPr>
          <p:blipFill rotWithShape="1">
            <a:blip r:embed="rId4"/>
            <a:srcRect l="66667" t="8023" b="45396"/>
            <a:stretch/>
          </p:blipFill>
          <p:spPr>
            <a:xfrm>
              <a:off x="457200" y="4533900"/>
              <a:ext cx="3838575" cy="2018681"/>
            </a:xfrm>
            <a:prstGeom prst="rect">
              <a:avLst/>
            </a:prstGeom>
          </p:spPr>
        </p:pic>
        <p:sp>
          <p:nvSpPr>
            <p:cNvPr id="13" name="Rectangle 12"/>
            <p:cNvSpPr/>
            <p:nvPr/>
          </p:nvSpPr>
          <p:spPr>
            <a:xfrm>
              <a:off x="457200" y="4186238"/>
              <a:ext cx="342900" cy="3476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1670049" y="1126563"/>
            <a:ext cx="1987551" cy="372037"/>
          </a:xfrm>
          <a:prstGeom prst="rect">
            <a:avLst/>
          </a:prstGeom>
          <a:noFill/>
          <a:ln w="25400">
            <a:solidFill>
              <a:srgbClr val="BB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1670049" y="1778000"/>
            <a:ext cx="1987551" cy="469900"/>
          </a:xfrm>
          <a:prstGeom prst="roundRect">
            <a:avLst>
              <a:gd name="adj" fmla="val 28563"/>
            </a:avLst>
          </a:prstGeom>
          <a:noFill/>
          <a:ln w="25400">
            <a:solidFill>
              <a:srgbClr val="BB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1670049" y="2552700"/>
            <a:ext cx="1987551" cy="469900"/>
          </a:xfrm>
          <a:prstGeom prst="roundRect">
            <a:avLst>
              <a:gd name="adj" fmla="val 28563"/>
            </a:avLst>
          </a:prstGeom>
          <a:noFill/>
          <a:ln w="25400">
            <a:solidFill>
              <a:srgbClr val="BB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670049" y="3298263"/>
            <a:ext cx="1987551" cy="372037"/>
          </a:xfrm>
          <a:prstGeom prst="rect">
            <a:avLst/>
          </a:prstGeom>
          <a:noFill/>
          <a:ln w="25400">
            <a:solidFill>
              <a:srgbClr val="BB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1526361382"/>
              </p:ext>
            </p:extLst>
          </p:nvPr>
        </p:nvGraphicFramePr>
        <p:xfrm>
          <a:off x="1266825" y="4141788"/>
          <a:ext cx="2082800" cy="342900"/>
        </p:xfrm>
        <a:graphic>
          <a:graphicData uri="http://schemas.openxmlformats.org/presentationml/2006/ole">
            <mc:AlternateContent xmlns:mc="http://schemas.openxmlformats.org/markup-compatibility/2006">
              <mc:Choice xmlns:v="urn:schemas-microsoft-com:vml" Requires="v">
                <p:oleObj spid="_x0000_s17426" name="Equation" r:id="rId5" imgW="2082800" imgH="342900" progId="Equation.3">
                  <p:embed/>
                </p:oleObj>
              </mc:Choice>
              <mc:Fallback>
                <p:oleObj name="Equation" r:id="rId5" imgW="2082800" imgH="342900" progId="Equation.3">
                  <p:embed/>
                  <p:pic>
                    <p:nvPicPr>
                      <p:cNvPr id="0" name=""/>
                      <p:cNvPicPr/>
                      <p:nvPr/>
                    </p:nvPicPr>
                    <p:blipFill>
                      <a:blip r:embed="rId6"/>
                      <a:stretch>
                        <a:fillRect/>
                      </a:stretch>
                    </p:blipFill>
                    <p:spPr>
                      <a:xfrm>
                        <a:off x="1266825" y="4141788"/>
                        <a:ext cx="2082800" cy="342900"/>
                      </a:xfrm>
                      <a:prstGeom prst="rect">
                        <a:avLst/>
                      </a:prstGeom>
                    </p:spPr>
                  </p:pic>
                </p:oleObj>
              </mc:Fallback>
            </mc:AlternateContent>
          </a:graphicData>
        </a:graphic>
      </p:graphicFrame>
      <p:sp>
        <p:nvSpPr>
          <p:cNvPr id="20" name="TextBox 19"/>
          <p:cNvSpPr txBox="1"/>
          <p:nvPr/>
        </p:nvSpPr>
        <p:spPr>
          <a:xfrm>
            <a:off x="5935374" y="6581001"/>
            <a:ext cx="2396873" cy="276999"/>
          </a:xfrm>
          <a:prstGeom prst="rect">
            <a:avLst/>
          </a:prstGeom>
          <a:noFill/>
        </p:spPr>
        <p:txBody>
          <a:bodyPr wrap="none" rtlCol="0">
            <a:spAutoFit/>
          </a:bodyPr>
          <a:lstStyle/>
          <a:p>
            <a:r>
              <a:rPr lang="en-US" sz="1200" dirty="0" err="1" smtClean="0"/>
              <a:t>Hofree</a:t>
            </a:r>
            <a:r>
              <a:rPr lang="en-US" sz="1200" dirty="0" smtClean="0"/>
              <a:t> </a:t>
            </a:r>
            <a:r>
              <a:rPr lang="en-US" sz="1200" i="1" dirty="0" smtClean="0"/>
              <a:t>et al, Nature Methods 2013</a:t>
            </a:r>
            <a:endParaRPr lang="en-US" sz="1200" i="1" dirty="0"/>
          </a:p>
        </p:txBody>
      </p:sp>
    </p:spTree>
    <p:extLst>
      <p:ext uri="{BB962C8B-B14F-4D97-AF65-F5344CB8AC3E}">
        <p14:creationId xmlns:p14="http://schemas.microsoft.com/office/powerpoint/2010/main" val="13782700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7" grpId="0" animBg="1"/>
      <p:bldP spid="17" grpId="1" animBg="1"/>
      <p:bldP spid="18" grpId="0" animBg="1"/>
      <p:bldP spid="18" grpId="1" animBg="1"/>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8229600" cy="1066800"/>
          </a:xfrm>
        </p:spPr>
        <p:txBody>
          <a:bodyPr>
            <a:normAutofit/>
          </a:bodyPr>
          <a:lstStyle/>
          <a:p>
            <a:r>
              <a:rPr lang="en-US" dirty="0" smtClean="0"/>
              <a:t>An intuition for network smoothing</a:t>
            </a:r>
            <a:endParaRPr lang="en-US" dirty="0"/>
          </a:p>
        </p:txBody>
      </p:sp>
      <p:pic>
        <p:nvPicPr>
          <p:cNvPr id="31752" name="Picture 8" descr="C:\Users\mhofree\Dropbox\cancer_strat_doc\figures\presentation_figures_ICSB\network_demo_v3\network_propgation_demo-01.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100" y="1301814"/>
            <a:ext cx="7315200" cy="5124099"/>
          </a:xfrm>
          <a:prstGeom prst="rect">
            <a:avLst/>
          </a:prstGeom>
          <a:noFill/>
          <a:extLst>
            <a:ext uri="{909E8E84-426E-40dd-AFC4-6F175D3DCCD1}">
              <a14:hiddenFill xmlns:a14="http://schemas.microsoft.com/office/drawing/2010/main">
                <a:solidFill>
                  <a:srgbClr val="FFFFFF"/>
                </a:solidFill>
              </a14:hiddenFill>
            </a:ext>
          </a:extLst>
        </p:spPr>
      </p:pic>
      <p:pic>
        <p:nvPicPr>
          <p:cNvPr id="31753" name="Picture 9" descr="C:\Users\mhofree\Dropbox\cancer_strat_doc\figures\presentation_figures_ICSB\network_demo_v3\network_propgation_demo-02.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3400" y="1320800"/>
            <a:ext cx="7315200" cy="5124099"/>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C:\Users\mhofree\Dropbox\cancer_strat_doc\figures\presentation_figures_ICSB\network_demo_v3\network_propgation_demo-03.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03400" y="1314513"/>
            <a:ext cx="7315200" cy="5130386"/>
          </a:xfrm>
          <a:prstGeom prst="rect">
            <a:avLst/>
          </a:prstGeom>
          <a:noFill/>
          <a:extLst>
            <a:ext uri="{909E8E84-426E-40dd-AFC4-6F175D3DCCD1}">
              <a14:hiddenFill xmlns:a14="http://schemas.microsoft.com/office/drawing/2010/main">
                <a:solidFill>
                  <a:srgbClr val="FFFFFF"/>
                </a:solidFill>
              </a14:hiddenFill>
            </a:ext>
          </a:extLst>
        </p:spPr>
      </p:pic>
      <p:pic>
        <p:nvPicPr>
          <p:cNvPr id="31755" name="Picture 11" descr="C:\Users\mhofree\Dropbox\cancer_strat_doc\figures\presentation_figures_ICSB\network_demo_v3\network_propgation_demo-04.t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6100" y="1308100"/>
            <a:ext cx="7315200" cy="5130385"/>
          </a:xfrm>
          <a:prstGeom prst="rect">
            <a:avLst/>
          </a:prstGeom>
          <a:noFill/>
          <a:extLst>
            <a:ext uri="{909E8E84-426E-40dd-AFC4-6F175D3DCCD1}">
              <a14:hiddenFill xmlns:a14="http://schemas.microsoft.com/office/drawing/2010/main">
                <a:solidFill>
                  <a:srgbClr val="FFFFFF"/>
                </a:solidFill>
              </a14:hiddenFill>
            </a:ext>
          </a:extLst>
        </p:spPr>
      </p:pic>
      <p:pic>
        <p:nvPicPr>
          <p:cNvPr id="31756" name="Picture 12" descr="C:\Users\mhofree\Dropbox\cancer_strat_doc\figures\presentation_figures_ICSB\network_demo_v3\network_propgation_demo-05.t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16100" y="1301814"/>
            <a:ext cx="7315200" cy="51303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5334000"/>
            <a:ext cx="5791200" cy="1477328"/>
          </a:xfrm>
          <a:prstGeom prst="rect">
            <a:avLst/>
          </a:prstGeom>
          <a:noFill/>
        </p:spPr>
        <p:txBody>
          <a:bodyPr wrap="square" rtlCol="0">
            <a:spAutoFit/>
          </a:bodyPr>
          <a:lstStyle/>
          <a:p>
            <a:r>
              <a:rPr lang="en-US" dirty="0" smtClean="0">
                <a:solidFill>
                  <a:srgbClr val="FFCC00"/>
                </a:solidFill>
              </a:rPr>
              <a:t>Genotype A:  </a:t>
            </a:r>
          </a:p>
          <a:p>
            <a:r>
              <a:rPr lang="en-US" dirty="0" smtClean="0"/>
              <a:t>[…,0,0,1,0,0,1,0,0,0,0,0,0,0,0,0,1,0,0…]</a:t>
            </a:r>
          </a:p>
          <a:p>
            <a:endParaRPr lang="en-US" dirty="0" smtClean="0"/>
          </a:p>
          <a:p>
            <a:r>
              <a:rPr lang="en-US" dirty="0">
                <a:solidFill>
                  <a:srgbClr val="0070C0"/>
                </a:solidFill>
              </a:rPr>
              <a:t>Genotype </a:t>
            </a:r>
            <a:r>
              <a:rPr lang="en-US" dirty="0" smtClean="0">
                <a:solidFill>
                  <a:srgbClr val="0070C0"/>
                </a:solidFill>
              </a:rPr>
              <a:t>B:  </a:t>
            </a:r>
          </a:p>
          <a:p>
            <a:r>
              <a:rPr lang="en-US" dirty="0" smtClean="0"/>
              <a:t>[…,0,0,1,0,0,0,0,0,0,1,0,0,0,0,0,0,0,0…]</a:t>
            </a:r>
            <a:endParaRPr lang="en-US" dirty="0"/>
          </a:p>
        </p:txBody>
      </p:sp>
      <p:sp>
        <p:nvSpPr>
          <p:cNvPr id="16" name="TextBox 15"/>
          <p:cNvSpPr txBox="1"/>
          <p:nvPr/>
        </p:nvSpPr>
        <p:spPr>
          <a:xfrm>
            <a:off x="0" y="5334000"/>
            <a:ext cx="5791200" cy="1477328"/>
          </a:xfrm>
          <a:prstGeom prst="rect">
            <a:avLst/>
          </a:prstGeom>
          <a:noFill/>
        </p:spPr>
        <p:txBody>
          <a:bodyPr wrap="square" rtlCol="0">
            <a:spAutoFit/>
          </a:bodyPr>
          <a:lstStyle/>
          <a:p>
            <a:r>
              <a:rPr lang="en-US" dirty="0" smtClean="0">
                <a:solidFill>
                  <a:srgbClr val="FFCC00"/>
                </a:solidFill>
              </a:rPr>
              <a:t>Genotype A:  </a:t>
            </a:r>
            <a:r>
              <a:rPr lang="en-US" dirty="0" smtClean="0"/>
              <a:t>[…,0,0.1,1,0.2,0.1,1,0,0,0,0.2,0,0,0,0.1,0,1,0,0…]</a:t>
            </a:r>
          </a:p>
          <a:p>
            <a:endParaRPr lang="en-US" dirty="0" smtClean="0"/>
          </a:p>
          <a:p>
            <a:r>
              <a:rPr lang="en-US" dirty="0">
                <a:solidFill>
                  <a:srgbClr val="0070C0"/>
                </a:solidFill>
              </a:rPr>
              <a:t>Genotype </a:t>
            </a:r>
            <a:r>
              <a:rPr lang="en-US" dirty="0" smtClean="0">
                <a:solidFill>
                  <a:srgbClr val="0070C0"/>
                </a:solidFill>
              </a:rPr>
              <a:t>B: </a:t>
            </a:r>
          </a:p>
          <a:p>
            <a:r>
              <a:rPr lang="en-US" dirty="0" smtClean="0"/>
              <a:t> </a:t>
            </a:r>
            <a:r>
              <a:rPr lang="en-US" dirty="0"/>
              <a:t>[…,</a:t>
            </a:r>
            <a:r>
              <a:rPr lang="en-US" dirty="0" smtClean="0"/>
              <a:t>0,0,1,0.1,0.1,0,0,0,0.2,1,0,0,0,0,0,0,0.2,0…]</a:t>
            </a:r>
            <a:endParaRPr lang="en-US" dirty="0"/>
          </a:p>
        </p:txBody>
      </p:sp>
      <p:sp>
        <p:nvSpPr>
          <p:cNvPr id="20" name="TextBox 19"/>
          <p:cNvSpPr txBox="1"/>
          <p:nvPr/>
        </p:nvSpPr>
        <p:spPr>
          <a:xfrm>
            <a:off x="0" y="5334000"/>
            <a:ext cx="5791200" cy="1477328"/>
          </a:xfrm>
          <a:prstGeom prst="rect">
            <a:avLst/>
          </a:prstGeom>
          <a:noFill/>
        </p:spPr>
        <p:txBody>
          <a:bodyPr wrap="square" rtlCol="0">
            <a:spAutoFit/>
          </a:bodyPr>
          <a:lstStyle/>
          <a:p>
            <a:r>
              <a:rPr lang="en-US" dirty="0" smtClean="0">
                <a:solidFill>
                  <a:srgbClr val="FFCC00"/>
                </a:solidFill>
              </a:rPr>
              <a:t>Genotype A:  </a:t>
            </a:r>
            <a:r>
              <a:rPr lang="en-US" dirty="0" smtClean="0"/>
              <a:t>[…,0,0.2,1,0.3,0.2,1,0,0,0,0.2,0,0,0,0.3,0,1,0.1,0…]</a:t>
            </a:r>
          </a:p>
          <a:p>
            <a:endParaRPr lang="en-US" dirty="0" smtClean="0"/>
          </a:p>
          <a:p>
            <a:r>
              <a:rPr lang="en-US" dirty="0">
                <a:solidFill>
                  <a:srgbClr val="0070C0"/>
                </a:solidFill>
              </a:rPr>
              <a:t>Genotype </a:t>
            </a:r>
            <a:r>
              <a:rPr lang="en-US" dirty="0" smtClean="0">
                <a:solidFill>
                  <a:srgbClr val="0070C0"/>
                </a:solidFill>
              </a:rPr>
              <a:t>B: </a:t>
            </a:r>
          </a:p>
          <a:p>
            <a:r>
              <a:rPr lang="en-US" dirty="0" smtClean="0"/>
              <a:t> </a:t>
            </a:r>
            <a:r>
              <a:rPr lang="en-US" dirty="0"/>
              <a:t>[…,</a:t>
            </a:r>
            <a:r>
              <a:rPr lang="en-US" dirty="0" smtClean="0"/>
              <a:t>0,0.1,1,0.3,0.4,0,0,0,0.4,1,0,0,0,0,0.1,0.1,0.5,0…]</a:t>
            </a:r>
            <a:endParaRPr lang="en-US" dirty="0"/>
          </a:p>
        </p:txBody>
      </p:sp>
      <p:sp>
        <p:nvSpPr>
          <p:cNvPr id="21" name="TextBox 20"/>
          <p:cNvSpPr txBox="1"/>
          <p:nvPr/>
        </p:nvSpPr>
        <p:spPr>
          <a:xfrm>
            <a:off x="0" y="5334000"/>
            <a:ext cx="5791200" cy="1477328"/>
          </a:xfrm>
          <a:prstGeom prst="rect">
            <a:avLst/>
          </a:prstGeom>
          <a:noFill/>
        </p:spPr>
        <p:txBody>
          <a:bodyPr wrap="square" rtlCol="0">
            <a:spAutoFit/>
          </a:bodyPr>
          <a:lstStyle/>
          <a:p>
            <a:r>
              <a:rPr lang="en-US" dirty="0" smtClean="0">
                <a:solidFill>
                  <a:srgbClr val="FFCC00"/>
                </a:solidFill>
              </a:rPr>
              <a:t>Genotype A:  </a:t>
            </a:r>
            <a:r>
              <a:rPr lang="en-US" dirty="0" smtClean="0"/>
              <a:t>[…,0,0.3,1,0.4,0.4,1,0.1,0,0,0.3,0,0,0,0.4,0,1,0.2,0…]</a:t>
            </a:r>
          </a:p>
          <a:p>
            <a:endParaRPr lang="en-US" dirty="0" smtClean="0"/>
          </a:p>
          <a:p>
            <a:r>
              <a:rPr lang="en-US" dirty="0">
                <a:solidFill>
                  <a:srgbClr val="0070C0"/>
                </a:solidFill>
              </a:rPr>
              <a:t>Genotype </a:t>
            </a:r>
            <a:r>
              <a:rPr lang="en-US" dirty="0" smtClean="0">
                <a:solidFill>
                  <a:srgbClr val="0070C0"/>
                </a:solidFill>
              </a:rPr>
              <a:t>B:  </a:t>
            </a:r>
            <a:r>
              <a:rPr lang="en-US" dirty="0"/>
              <a:t>[…,</a:t>
            </a:r>
            <a:r>
              <a:rPr lang="en-US" dirty="0" smtClean="0"/>
              <a:t>0,0.3,1,0.2,0.4,0.1,0,0,0.4,1,0,0,0,0,0.2,0.2,0.5,0…]</a:t>
            </a:r>
            <a:endParaRPr lang="en-US" dirty="0"/>
          </a:p>
        </p:txBody>
      </p:sp>
      <p:sp>
        <p:nvSpPr>
          <p:cNvPr id="22" name="TextBox 21"/>
          <p:cNvSpPr txBox="1"/>
          <p:nvPr/>
        </p:nvSpPr>
        <p:spPr>
          <a:xfrm>
            <a:off x="0" y="5340928"/>
            <a:ext cx="5791200" cy="1477328"/>
          </a:xfrm>
          <a:prstGeom prst="rect">
            <a:avLst/>
          </a:prstGeom>
          <a:noFill/>
        </p:spPr>
        <p:txBody>
          <a:bodyPr wrap="square" rtlCol="0">
            <a:spAutoFit/>
          </a:bodyPr>
          <a:lstStyle/>
          <a:p>
            <a:r>
              <a:rPr lang="en-US" dirty="0" smtClean="0">
                <a:solidFill>
                  <a:srgbClr val="FFCC00"/>
                </a:solidFill>
              </a:rPr>
              <a:t>Genotype A:  </a:t>
            </a:r>
            <a:r>
              <a:rPr lang="en-US" dirty="0" smtClean="0"/>
              <a:t>[…,0,0.3,1,0.4,0.4,1,0.2,0,0,0.3,0,0,0,0.4,0,1,0.2,0…]</a:t>
            </a:r>
          </a:p>
          <a:p>
            <a:endParaRPr lang="en-US" dirty="0" smtClean="0"/>
          </a:p>
          <a:p>
            <a:r>
              <a:rPr lang="en-US" dirty="0">
                <a:solidFill>
                  <a:srgbClr val="0070C0"/>
                </a:solidFill>
              </a:rPr>
              <a:t>Genotype </a:t>
            </a:r>
            <a:r>
              <a:rPr lang="en-US" dirty="0" smtClean="0">
                <a:solidFill>
                  <a:srgbClr val="0070C0"/>
                </a:solidFill>
              </a:rPr>
              <a:t>B: </a:t>
            </a:r>
            <a:r>
              <a:rPr lang="en-US" dirty="0" smtClean="0"/>
              <a:t>[…,0,0.3,1,0.2,0.4,0.2,0,0,0.4,1,0,0,0,0,0.2,0.4,0.5,0…]</a:t>
            </a:r>
            <a:endParaRPr lang="en-US" dirty="0"/>
          </a:p>
        </p:txBody>
      </p:sp>
      <p:pic>
        <p:nvPicPr>
          <p:cNvPr id="348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6600" y="6811328"/>
            <a:ext cx="2971800" cy="543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594828984"/>
      </p:ext>
    </p:extLst>
  </p:cSld>
  <p:clrMapOvr>
    <a:masterClrMapping/>
  </p:clrMapOvr>
  <mc:AlternateContent xmlns:mc="http://schemas.openxmlformats.org/markup-compatibility/2006" xmlns:p14="http://schemas.microsoft.com/office/powerpoint/2010/main">
    <mc:Choice Requires="p14">
      <p:transition spd="slow" p14:dur="2000" advTm="34990"/>
    </mc:Choice>
    <mc:Fallback xmlns="">
      <p:transition spd="slow" advTm="3499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31752"/>
                                        </p:tgtEl>
                                      </p:cBhvr>
                                    </p:animEffect>
                                    <p:set>
                                      <p:cBhvr>
                                        <p:cTn id="13" dur="1" fill="hold">
                                          <p:stCondLst>
                                            <p:cond delay="499"/>
                                          </p:stCondLst>
                                        </p:cTn>
                                        <p:tgtEl>
                                          <p:spTgt spid="31752"/>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31753"/>
                                        </p:tgtEl>
                                        <p:attrNameLst>
                                          <p:attrName>style.visibility</p:attrName>
                                        </p:attrNameLst>
                                      </p:cBhvr>
                                      <p:to>
                                        <p:strVal val="visible"/>
                                      </p:to>
                                    </p:set>
                                    <p:animEffect transition="in" filter="fade">
                                      <p:cBhvr>
                                        <p:cTn id="22" dur="500"/>
                                        <p:tgtEl>
                                          <p:spTgt spid="317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1753"/>
                                        </p:tgtEl>
                                      </p:cBhvr>
                                    </p:animEffect>
                                    <p:set>
                                      <p:cBhvr>
                                        <p:cTn id="27" dur="1" fill="hold">
                                          <p:stCondLst>
                                            <p:cond delay="499"/>
                                          </p:stCondLst>
                                        </p:cTn>
                                        <p:tgtEl>
                                          <p:spTgt spid="3175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31754"/>
                                        </p:tgtEl>
                                        <p:attrNameLst>
                                          <p:attrName>style.visibility</p:attrName>
                                        </p:attrNameLst>
                                      </p:cBhvr>
                                      <p:to>
                                        <p:strVal val="visible"/>
                                      </p:to>
                                    </p:set>
                                    <p:animEffect transition="in" filter="fade">
                                      <p:cBhvr>
                                        <p:cTn id="36" dur="500"/>
                                        <p:tgtEl>
                                          <p:spTgt spid="317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31754"/>
                                        </p:tgtEl>
                                      </p:cBhvr>
                                    </p:animEffect>
                                    <p:set>
                                      <p:cBhvr>
                                        <p:cTn id="41" dur="1" fill="hold">
                                          <p:stCondLst>
                                            <p:cond delay="499"/>
                                          </p:stCondLst>
                                        </p:cTn>
                                        <p:tgtEl>
                                          <p:spTgt spid="31754"/>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31755"/>
                                        </p:tgtEl>
                                        <p:attrNameLst>
                                          <p:attrName>style.visibility</p:attrName>
                                        </p:attrNameLst>
                                      </p:cBhvr>
                                      <p:to>
                                        <p:strVal val="visible"/>
                                      </p:to>
                                    </p:set>
                                    <p:animEffect transition="in" filter="fade">
                                      <p:cBhvr>
                                        <p:cTn id="50" dur="500"/>
                                        <p:tgtEl>
                                          <p:spTgt spid="3175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31755"/>
                                        </p:tgtEl>
                                      </p:cBhvr>
                                    </p:animEffect>
                                    <p:set>
                                      <p:cBhvr>
                                        <p:cTn id="55" dur="1" fill="hold">
                                          <p:stCondLst>
                                            <p:cond delay="499"/>
                                          </p:stCondLst>
                                        </p:cTn>
                                        <p:tgtEl>
                                          <p:spTgt spid="31755"/>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1756"/>
                                        </p:tgtEl>
                                        <p:attrNameLst>
                                          <p:attrName>style.visibility</p:attrName>
                                        </p:attrNameLst>
                                      </p:cBhvr>
                                      <p:to>
                                        <p:strVal val="visible"/>
                                      </p:to>
                                    </p:set>
                                    <p:animEffect transition="in" filter="fade">
                                      <p:cBhvr>
                                        <p:cTn id="58" dur="500"/>
                                        <p:tgtEl>
                                          <p:spTgt spid="31756"/>
                                        </p:tgtEl>
                                      </p:cBhvr>
                                    </p:animEffect>
                                  </p:childTnLst>
                                </p:cTn>
                              </p:par>
                              <p:par>
                                <p:cTn id="59" presetID="10" presetClass="exit" presetSubtype="0" fill="hold" grpId="1" nodeType="withEffect">
                                  <p:stCondLst>
                                    <p:cond delay="0"/>
                                  </p:stCondLst>
                                  <p:childTnLst>
                                    <p:animEffect transition="out" filter="fade">
                                      <p:cBhvr>
                                        <p:cTn id="60" dur="500"/>
                                        <p:tgtEl>
                                          <p:spTgt spid="21"/>
                                        </p:tgtEl>
                                      </p:cBhvr>
                                    </p:animEffect>
                                    <p:set>
                                      <p:cBhvr>
                                        <p:cTn id="61" dur="1" fill="hold">
                                          <p:stCondLst>
                                            <p:cond delay="499"/>
                                          </p:stCondLst>
                                        </p:cTn>
                                        <p:tgtEl>
                                          <p:spTgt spid="21"/>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6" grpId="0"/>
      <p:bldP spid="16" grpId="1"/>
      <p:bldP spid="20" grpId="0"/>
      <p:bldP spid="20" grpId="1"/>
      <p:bldP spid="21" grpId="0"/>
      <p:bldP spid="21" grpId="1"/>
      <p:bldP spid="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6" name="Picture 12" descr="C:\Users\mhofree\Dropbox\cancer_strat_doc\figures\presentation_figures_ICSB\network_demo_v3\network_propgation_demo-05.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8018" y="1300653"/>
            <a:ext cx="7315200" cy="513038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0" y="5188528"/>
            <a:ext cx="5791200" cy="1477328"/>
          </a:xfrm>
          <a:prstGeom prst="rect">
            <a:avLst/>
          </a:prstGeom>
          <a:noFill/>
        </p:spPr>
        <p:txBody>
          <a:bodyPr wrap="square" rtlCol="0">
            <a:spAutoFit/>
          </a:bodyPr>
          <a:lstStyle/>
          <a:p>
            <a:r>
              <a:rPr lang="en-US" dirty="0" smtClean="0">
                <a:solidFill>
                  <a:srgbClr val="FFCC00"/>
                </a:solidFill>
              </a:rPr>
              <a:t>Genotype A:  </a:t>
            </a:r>
            <a:r>
              <a:rPr lang="en-US" dirty="0" smtClean="0"/>
              <a:t>[…,0,0.3,1,0.4,0.4,1,0.2,0,0,0.3,0,0,0,0.4,0,1,0.2,0…]</a:t>
            </a:r>
          </a:p>
          <a:p>
            <a:endParaRPr lang="en-US" dirty="0" smtClean="0"/>
          </a:p>
          <a:p>
            <a:r>
              <a:rPr lang="en-US" dirty="0">
                <a:solidFill>
                  <a:srgbClr val="0070C0"/>
                </a:solidFill>
              </a:rPr>
              <a:t>Genotype </a:t>
            </a:r>
            <a:r>
              <a:rPr lang="en-US" dirty="0" smtClean="0">
                <a:solidFill>
                  <a:srgbClr val="0070C0"/>
                </a:solidFill>
              </a:rPr>
              <a:t>B: </a:t>
            </a:r>
            <a:r>
              <a:rPr lang="en-US" dirty="0" smtClean="0"/>
              <a:t>[…,0,0.3,1,0.2,0.4,0.2,0,0,0.4,1,0,0,0,0,0.2,0.4,0.5,0…]</a:t>
            </a:r>
            <a:endParaRPr lang="en-US" dirty="0"/>
          </a:p>
        </p:txBody>
      </p:sp>
      <p:sp>
        <p:nvSpPr>
          <p:cNvPr id="2" name="Title 1"/>
          <p:cNvSpPr>
            <a:spLocks noGrp="1"/>
          </p:cNvSpPr>
          <p:nvPr>
            <p:ph type="title"/>
          </p:nvPr>
        </p:nvSpPr>
        <p:spPr>
          <a:xfrm>
            <a:off x="76200" y="304800"/>
            <a:ext cx="8229600" cy="1066800"/>
          </a:xfrm>
        </p:spPr>
        <p:txBody>
          <a:bodyPr>
            <a:normAutofit/>
          </a:bodyPr>
          <a:lstStyle/>
          <a:p>
            <a:r>
              <a:rPr lang="en-US" dirty="0" smtClean="0"/>
              <a:t>An intuition for network smoothing</a:t>
            </a:r>
            <a:endParaRPr lang="en-US" dirty="0"/>
          </a:p>
        </p:txBody>
      </p:sp>
      <p:sp>
        <p:nvSpPr>
          <p:cNvPr id="3" name="Oval 2"/>
          <p:cNvSpPr/>
          <p:nvPr/>
        </p:nvSpPr>
        <p:spPr>
          <a:xfrm>
            <a:off x="6858000" y="3962400"/>
            <a:ext cx="1447800" cy="228600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633447" y="2286000"/>
            <a:ext cx="1219200" cy="129540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924800" y="1300653"/>
            <a:ext cx="1219200" cy="129540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465618" y="4872317"/>
            <a:ext cx="1219200" cy="129540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5760965"/>
            <a:ext cx="2971800" cy="543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051453"/>
      </p:ext>
    </p:extLst>
  </p:cSld>
  <p:clrMapOvr>
    <a:masterClrMapping/>
  </p:clrMapOvr>
  <mc:AlternateContent xmlns:mc="http://schemas.openxmlformats.org/markup-compatibility/2006" xmlns:p14="http://schemas.microsoft.com/office/powerpoint/2010/main">
    <mc:Choice Requires="p14">
      <p:transition spd="slow" p14:dur="2000" advTm="236"/>
    </mc:Choice>
    <mc:Fallback xmlns="">
      <p:transition spd="slow" advTm="236"/>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integrate_new_patient_export-02.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77" y="1115129"/>
            <a:ext cx="1697818" cy="2461561"/>
          </a:xfrm>
          <a:prstGeom prst="rect">
            <a:avLst/>
          </a:prstGeom>
        </p:spPr>
      </p:pic>
      <p:pic>
        <p:nvPicPr>
          <p:cNvPr id="24" name="Picture 23" descr="integrate_new_patient_export-02.tif"/>
          <p:cNvPicPr>
            <a:picLocks noChangeAspect="1"/>
          </p:cNvPicPr>
          <p:nvPr/>
        </p:nvPicPr>
        <p:blipFill>
          <a:blip r:embed="rId4">
            <a:grayscl/>
            <a:extLst>
              <a:ext uri="{BEBA8EAE-BF5A-486C-A8C5-ECC9F3942E4B}">
                <a14:imgProps xmlns:a14="http://schemas.microsoft.com/office/drawing/2010/main">
                  <a14:imgLayer r:embed="rId5">
                    <a14:imgEffect>
                      <a14:saturation sat="0"/>
                    </a14:imgEffect>
                    <a14:imgEffect>
                      <a14:brightnessContrast bright="-43000" contrast="100000"/>
                    </a14:imgEffect>
                  </a14:imgLayer>
                </a14:imgProps>
              </a:ext>
              <a:ext uri="{28A0092B-C50C-407E-A947-70E740481C1C}">
                <a14:useLocalDpi xmlns:a14="http://schemas.microsoft.com/office/drawing/2010/main" val="0"/>
              </a:ext>
            </a:extLst>
          </a:blip>
          <a:stretch>
            <a:fillRect/>
          </a:stretch>
        </p:blipFill>
        <p:spPr>
          <a:xfrm>
            <a:off x="180677" y="1116066"/>
            <a:ext cx="1697818" cy="2461561"/>
          </a:xfrm>
          <a:prstGeom prst="rect">
            <a:avLst/>
          </a:prstGeom>
        </p:spPr>
      </p:pic>
      <p:sp>
        <p:nvSpPr>
          <p:cNvPr id="2" name="Title 1"/>
          <p:cNvSpPr>
            <a:spLocks noGrp="1"/>
          </p:cNvSpPr>
          <p:nvPr>
            <p:ph type="title"/>
          </p:nvPr>
        </p:nvSpPr>
        <p:spPr>
          <a:xfrm>
            <a:off x="457200" y="-161900"/>
            <a:ext cx="8229600" cy="1143000"/>
          </a:xfrm>
        </p:spPr>
        <p:txBody>
          <a:bodyPr>
            <a:normAutofit/>
          </a:bodyPr>
          <a:lstStyle/>
          <a:p>
            <a:r>
              <a:rPr lang="en-US" sz="3600" dirty="0" smtClean="0"/>
              <a:t>Network-</a:t>
            </a:r>
            <a:r>
              <a:rPr lang="en-US" sz="3600" dirty="0"/>
              <a:t>B</a:t>
            </a:r>
            <a:r>
              <a:rPr lang="en-US" sz="3600" dirty="0" smtClean="0"/>
              <a:t>ased Stratification (NBS)</a:t>
            </a:r>
            <a:endParaRPr lang="en-US" sz="3600" dirty="0"/>
          </a:p>
        </p:txBody>
      </p:sp>
      <p:pic>
        <p:nvPicPr>
          <p:cNvPr id="13" name="Picture 12" descr="integrate_new_patient_export-04.t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3785" y="4220764"/>
            <a:ext cx="3024316" cy="1867960"/>
          </a:xfrm>
          <a:prstGeom prst="rect">
            <a:avLst/>
          </a:prstGeom>
        </p:spPr>
      </p:pic>
      <p:sp>
        <p:nvSpPr>
          <p:cNvPr id="14" name="TextBox 13"/>
          <p:cNvSpPr txBox="1"/>
          <p:nvPr/>
        </p:nvSpPr>
        <p:spPr>
          <a:xfrm>
            <a:off x="3431102" y="3973026"/>
            <a:ext cx="1896072" cy="369332"/>
          </a:xfrm>
          <a:prstGeom prst="rect">
            <a:avLst/>
          </a:prstGeom>
          <a:noFill/>
        </p:spPr>
        <p:txBody>
          <a:bodyPr wrap="none" rtlCol="0">
            <a:spAutoFit/>
          </a:bodyPr>
          <a:lstStyle/>
          <a:p>
            <a:r>
              <a:rPr lang="en-US" dirty="0" smtClean="0"/>
              <a:t>Pathway Activities</a:t>
            </a:r>
            <a:endParaRPr lang="en-US" dirty="0"/>
          </a:p>
        </p:txBody>
      </p:sp>
      <p:sp>
        <p:nvSpPr>
          <p:cNvPr id="4" name="Slide Number Placeholder 3"/>
          <p:cNvSpPr>
            <a:spLocks noGrp="1"/>
          </p:cNvSpPr>
          <p:nvPr>
            <p:ph type="sldNum" sz="quarter" idx="12"/>
          </p:nvPr>
        </p:nvSpPr>
        <p:spPr/>
        <p:txBody>
          <a:bodyPr/>
          <a:lstStyle/>
          <a:p>
            <a:fld id="{94E7AB29-E49F-3040-B9E3-0707F1166A50}" type="slidenum">
              <a:rPr lang="en-US" smtClean="0"/>
              <a:t>68</a:t>
            </a:fld>
            <a:endParaRPr lang="en-US"/>
          </a:p>
        </p:txBody>
      </p:sp>
      <p:sp>
        <p:nvSpPr>
          <p:cNvPr id="21" name="TextBox 20"/>
          <p:cNvSpPr txBox="1"/>
          <p:nvPr/>
        </p:nvSpPr>
        <p:spPr>
          <a:xfrm>
            <a:off x="877252" y="1531869"/>
            <a:ext cx="184666" cy="369332"/>
          </a:xfrm>
          <a:prstGeom prst="rect">
            <a:avLst/>
          </a:prstGeom>
          <a:noFill/>
        </p:spPr>
        <p:txBody>
          <a:bodyPr wrap="none" rtlCol="0">
            <a:spAutoFit/>
          </a:bodyPr>
          <a:lstStyle/>
          <a:p>
            <a:r>
              <a:rPr lang="en-US" dirty="0" smtClean="0"/>
              <a:t> </a:t>
            </a:r>
          </a:p>
        </p:txBody>
      </p:sp>
      <p:sp>
        <p:nvSpPr>
          <p:cNvPr id="12" name="TextBox 11"/>
          <p:cNvSpPr txBox="1"/>
          <p:nvPr/>
        </p:nvSpPr>
        <p:spPr>
          <a:xfrm>
            <a:off x="5935374" y="6581001"/>
            <a:ext cx="2396873" cy="276999"/>
          </a:xfrm>
          <a:prstGeom prst="rect">
            <a:avLst/>
          </a:prstGeom>
          <a:noFill/>
        </p:spPr>
        <p:txBody>
          <a:bodyPr wrap="none" rtlCol="0">
            <a:spAutoFit/>
          </a:bodyPr>
          <a:lstStyle/>
          <a:p>
            <a:r>
              <a:rPr lang="en-US" sz="1200" dirty="0" err="1" smtClean="0"/>
              <a:t>Hofree</a:t>
            </a:r>
            <a:r>
              <a:rPr lang="en-US" sz="1200" dirty="0" smtClean="0"/>
              <a:t> </a:t>
            </a:r>
            <a:r>
              <a:rPr lang="en-US" sz="1200" i="1" dirty="0" smtClean="0"/>
              <a:t>et al, Nature Methods 2013</a:t>
            </a:r>
            <a:endParaRPr lang="en-US" sz="1200" i="1" dirty="0"/>
          </a:p>
        </p:txBody>
      </p:sp>
      <p:sp>
        <p:nvSpPr>
          <p:cNvPr id="15" name="TextBox 14"/>
          <p:cNvSpPr txBox="1"/>
          <p:nvPr/>
        </p:nvSpPr>
        <p:spPr>
          <a:xfrm>
            <a:off x="3479052" y="1219188"/>
            <a:ext cx="2456322" cy="461665"/>
          </a:xfrm>
          <a:prstGeom prst="rect">
            <a:avLst/>
          </a:prstGeom>
          <a:noFill/>
        </p:spPr>
        <p:txBody>
          <a:bodyPr wrap="none" rtlCol="0">
            <a:spAutoFit/>
          </a:bodyPr>
          <a:lstStyle/>
          <a:p>
            <a:r>
              <a:rPr lang="en-US" sz="2400" dirty="0" smtClean="0"/>
              <a:t>Molecular Profiles</a:t>
            </a:r>
            <a:endParaRPr lang="en-US" sz="2400" dirty="0"/>
          </a:p>
        </p:txBody>
      </p:sp>
      <p:sp>
        <p:nvSpPr>
          <p:cNvPr id="16" name="TextBox 15"/>
          <p:cNvSpPr txBox="1"/>
          <p:nvPr/>
        </p:nvSpPr>
        <p:spPr>
          <a:xfrm rot="16200000">
            <a:off x="1401694" y="2049579"/>
            <a:ext cx="1200870" cy="461665"/>
          </a:xfrm>
          <a:prstGeom prst="rect">
            <a:avLst/>
          </a:prstGeom>
          <a:noFill/>
        </p:spPr>
        <p:txBody>
          <a:bodyPr wrap="none" rtlCol="0">
            <a:spAutoFit/>
          </a:bodyPr>
          <a:lstStyle/>
          <a:p>
            <a:r>
              <a:rPr lang="en-US" sz="2400" dirty="0" smtClean="0"/>
              <a:t>Patients</a:t>
            </a:r>
            <a:endParaRPr lang="en-US" sz="2400" dirty="0"/>
          </a:p>
        </p:txBody>
      </p:sp>
      <p:pic>
        <p:nvPicPr>
          <p:cNvPr id="22" name="Picture 4" descr="C:\Users\mhofree\Dropbox\cancer_strat_doc\figures\presentation_TCGA\supp_fig7_mutational_landscape.t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12" r="23413" b="68016"/>
          <a:stretch/>
        </p:blipFill>
        <p:spPr bwMode="auto">
          <a:xfrm>
            <a:off x="2171699" y="1680853"/>
            <a:ext cx="5166499" cy="150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5135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00"/>
            <a:ext cx="8229600" cy="1143000"/>
          </a:xfrm>
        </p:spPr>
        <p:txBody>
          <a:bodyPr>
            <a:normAutofit/>
          </a:bodyPr>
          <a:lstStyle/>
          <a:p>
            <a:r>
              <a:rPr lang="en-US" sz="3600" dirty="0" smtClean="0"/>
              <a:t>Network-</a:t>
            </a:r>
            <a:r>
              <a:rPr lang="en-US" sz="3600" dirty="0"/>
              <a:t>B</a:t>
            </a:r>
            <a:r>
              <a:rPr lang="en-US" sz="3600" dirty="0" smtClean="0"/>
              <a:t>ased Stratification (NBS)</a:t>
            </a:r>
            <a:endParaRPr lang="en-US" sz="3600" dirty="0"/>
          </a:p>
        </p:txBody>
      </p:sp>
      <p:pic>
        <p:nvPicPr>
          <p:cNvPr id="11" name="Picture 10" descr="integrate_new_patient_export-06.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 y="4613586"/>
            <a:ext cx="2714053" cy="2270602"/>
          </a:xfrm>
          <a:prstGeom prst="rect">
            <a:avLst/>
          </a:prstGeom>
        </p:spPr>
      </p:pic>
      <p:sp>
        <p:nvSpPr>
          <p:cNvPr id="12" name="TextBox 11"/>
          <p:cNvSpPr txBox="1"/>
          <p:nvPr/>
        </p:nvSpPr>
        <p:spPr>
          <a:xfrm>
            <a:off x="904743" y="4455466"/>
            <a:ext cx="1153193" cy="369332"/>
          </a:xfrm>
          <a:prstGeom prst="rect">
            <a:avLst/>
          </a:prstGeom>
          <a:noFill/>
        </p:spPr>
        <p:txBody>
          <a:bodyPr wrap="none" rtlCol="0">
            <a:spAutoFit/>
          </a:bodyPr>
          <a:lstStyle/>
          <a:p>
            <a:r>
              <a:rPr lang="en-US" dirty="0" smtClean="0"/>
              <a:t>Prognoses</a:t>
            </a:r>
            <a:endParaRPr lang="en-US" dirty="0"/>
          </a:p>
        </p:txBody>
      </p:sp>
      <p:pic>
        <p:nvPicPr>
          <p:cNvPr id="13" name="Picture 12" descr="integrate_new_patient_export-04.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785" y="4220764"/>
            <a:ext cx="3024316" cy="1867960"/>
          </a:xfrm>
          <a:prstGeom prst="rect">
            <a:avLst/>
          </a:prstGeom>
        </p:spPr>
      </p:pic>
      <p:sp>
        <p:nvSpPr>
          <p:cNvPr id="14" name="TextBox 13"/>
          <p:cNvSpPr txBox="1"/>
          <p:nvPr/>
        </p:nvSpPr>
        <p:spPr>
          <a:xfrm>
            <a:off x="3431102" y="3973026"/>
            <a:ext cx="1896072" cy="369332"/>
          </a:xfrm>
          <a:prstGeom prst="rect">
            <a:avLst/>
          </a:prstGeom>
          <a:noFill/>
        </p:spPr>
        <p:txBody>
          <a:bodyPr wrap="none" rtlCol="0">
            <a:spAutoFit/>
          </a:bodyPr>
          <a:lstStyle/>
          <a:p>
            <a:r>
              <a:rPr lang="en-US" dirty="0" smtClean="0"/>
              <a:t>Pathway Activities</a:t>
            </a:r>
            <a:endParaRPr lang="en-US" dirty="0"/>
          </a:p>
        </p:txBody>
      </p:sp>
      <p:sp>
        <p:nvSpPr>
          <p:cNvPr id="4" name="Slide Number Placeholder 3"/>
          <p:cNvSpPr>
            <a:spLocks noGrp="1"/>
          </p:cNvSpPr>
          <p:nvPr>
            <p:ph type="sldNum" sz="quarter" idx="12"/>
          </p:nvPr>
        </p:nvSpPr>
        <p:spPr/>
        <p:txBody>
          <a:bodyPr/>
          <a:lstStyle/>
          <a:p>
            <a:fld id="{94E7AB29-E49F-3040-B9E3-0707F1166A50}" type="slidenum">
              <a:rPr lang="en-US" smtClean="0"/>
              <a:t>69</a:t>
            </a:fld>
            <a:endParaRPr lang="en-US"/>
          </a:p>
        </p:txBody>
      </p:sp>
      <p:pic>
        <p:nvPicPr>
          <p:cNvPr id="17" name="Picture 16" descr="integrate_new_patient_export-02.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77" y="1115129"/>
            <a:ext cx="1697818" cy="2461561"/>
          </a:xfrm>
          <a:prstGeom prst="rect">
            <a:avLst/>
          </a:prstGeom>
        </p:spPr>
      </p:pic>
      <p:sp>
        <p:nvSpPr>
          <p:cNvPr id="21" name="TextBox 20"/>
          <p:cNvSpPr txBox="1"/>
          <p:nvPr/>
        </p:nvSpPr>
        <p:spPr>
          <a:xfrm>
            <a:off x="877252" y="1531869"/>
            <a:ext cx="184666" cy="369332"/>
          </a:xfrm>
          <a:prstGeom prst="rect">
            <a:avLst/>
          </a:prstGeom>
          <a:noFill/>
        </p:spPr>
        <p:txBody>
          <a:bodyPr wrap="none" rtlCol="0">
            <a:spAutoFit/>
          </a:bodyPr>
          <a:lstStyle/>
          <a:p>
            <a:r>
              <a:rPr lang="en-US" dirty="0" smtClean="0"/>
              <a:t> </a:t>
            </a:r>
          </a:p>
        </p:txBody>
      </p:sp>
      <p:sp>
        <p:nvSpPr>
          <p:cNvPr id="15" name="TextBox 14"/>
          <p:cNvSpPr txBox="1"/>
          <p:nvPr/>
        </p:nvSpPr>
        <p:spPr>
          <a:xfrm>
            <a:off x="5935374" y="6581001"/>
            <a:ext cx="2396873" cy="276999"/>
          </a:xfrm>
          <a:prstGeom prst="rect">
            <a:avLst/>
          </a:prstGeom>
          <a:noFill/>
        </p:spPr>
        <p:txBody>
          <a:bodyPr wrap="none" rtlCol="0">
            <a:spAutoFit/>
          </a:bodyPr>
          <a:lstStyle/>
          <a:p>
            <a:r>
              <a:rPr lang="en-US" sz="1200" dirty="0" err="1" smtClean="0"/>
              <a:t>Hofree</a:t>
            </a:r>
            <a:r>
              <a:rPr lang="en-US" sz="1200" dirty="0" smtClean="0"/>
              <a:t> </a:t>
            </a:r>
            <a:r>
              <a:rPr lang="en-US" sz="1200" i="1" dirty="0" smtClean="0"/>
              <a:t>et al, Nature Methods 2013</a:t>
            </a:r>
            <a:endParaRPr lang="en-US" sz="1200" i="1" dirty="0"/>
          </a:p>
        </p:txBody>
      </p:sp>
      <p:sp>
        <p:nvSpPr>
          <p:cNvPr id="16" name="TextBox 15"/>
          <p:cNvSpPr txBox="1"/>
          <p:nvPr/>
        </p:nvSpPr>
        <p:spPr>
          <a:xfrm>
            <a:off x="3479052" y="1219188"/>
            <a:ext cx="2456322" cy="461665"/>
          </a:xfrm>
          <a:prstGeom prst="rect">
            <a:avLst/>
          </a:prstGeom>
          <a:noFill/>
        </p:spPr>
        <p:txBody>
          <a:bodyPr wrap="none" rtlCol="0">
            <a:spAutoFit/>
          </a:bodyPr>
          <a:lstStyle/>
          <a:p>
            <a:r>
              <a:rPr lang="en-US" sz="2400" dirty="0" smtClean="0"/>
              <a:t>Molecular Profiles</a:t>
            </a:r>
            <a:endParaRPr lang="en-US" sz="2400" dirty="0"/>
          </a:p>
        </p:txBody>
      </p:sp>
      <p:sp>
        <p:nvSpPr>
          <p:cNvPr id="22" name="TextBox 21"/>
          <p:cNvSpPr txBox="1"/>
          <p:nvPr/>
        </p:nvSpPr>
        <p:spPr>
          <a:xfrm rot="16200000">
            <a:off x="1401694" y="2049579"/>
            <a:ext cx="1200870" cy="461665"/>
          </a:xfrm>
          <a:prstGeom prst="rect">
            <a:avLst/>
          </a:prstGeom>
          <a:noFill/>
        </p:spPr>
        <p:txBody>
          <a:bodyPr wrap="none" rtlCol="0">
            <a:spAutoFit/>
          </a:bodyPr>
          <a:lstStyle/>
          <a:p>
            <a:r>
              <a:rPr lang="en-US" sz="2400" dirty="0" smtClean="0"/>
              <a:t>Patients</a:t>
            </a:r>
            <a:endParaRPr lang="en-US" sz="2400" dirty="0"/>
          </a:p>
        </p:txBody>
      </p:sp>
      <p:pic>
        <p:nvPicPr>
          <p:cNvPr id="23" name="Picture 4" descr="C:\Users\mhofree\Dropbox\cancer_strat_doc\figures\presentation_TCGA\supp_fig7_mutational_landscape.t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612" r="23413" b="68016"/>
          <a:stretch/>
        </p:blipFill>
        <p:spPr bwMode="auto">
          <a:xfrm>
            <a:off x="2171699" y="1680853"/>
            <a:ext cx="5166499" cy="150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0477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94"/>
            <a:ext cx="8229600" cy="1143000"/>
          </a:xfrm>
        </p:spPr>
        <p:txBody>
          <a:bodyPr/>
          <a:lstStyle/>
          <a:p>
            <a:r>
              <a:rPr lang="en-US" dirty="0" smtClean="0"/>
              <a:t>Properties of a Graph</a:t>
            </a:r>
            <a:endParaRPr lang="en-US" dirty="0"/>
          </a:p>
        </p:txBody>
      </p:sp>
      <p:sp>
        <p:nvSpPr>
          <p:cNvPr id="3" name="Content Placeholder 2"/>
          <p:cNvSpPr>
            <a:spLocks noGrp="1"/>
          </p:cNvSpPr>
          <p:nvPr>
            <p:ph idx="1"/>
          </p:nvPr>
        </p:nvSpPr>
        <p:spPr>
          <a:xfrm>
            <a:off x="457200" y="1086306"/>
            <a:ext cx="6112678" cy="5374779"/>
          </a:xfrm>
        </p:spPr>
        <p:txBody>
          <a:bodyPr>
            <a:normAutofit fontScale="85000" lnSpcReduction="20000"/>
          </a:bodyPr>
          <a:lstStyle/>
          <a:p>
            <a:r>
              <a:rPr lang="en-US" dirty="0" smtClean="0"/>
              <a:t>Degree</a:t>
            </a:r>
          </a:p>
          <a:p>
            <a:pPr lvl="1"/>
            <a:r>
              <a:rPr lang="en-US" dirty="0"/>
              <a:t>T</a:t>
            </a:r>
            <a:r>
              <a:rPr lang="en-US" dirty="0" smtClean="0"/>
              <a:t>he number of edges incident on a node</a:t>
            </a:r>
          </a:p>
          <a:p>
            <a:pPr lvl="1"/>
            <a:r>
              <a:rPr lang="en-US" dirty="0" smtClean="0"/>
              <a:t>In a directed graph can be divided into in-degree and out-degree </a:t>
            </a:r>
          </a:p>
          <a:p>
            <a:pPr lvl="1"/>
            <a:endParaRPr lang="en-US" dirty="0"/>
          </a:p>
          <a:p>
            <a:r>
              <a:rPr lang="en-US" dirty="0" smtClean="0"/>
              <a:t>Walk</a:t>
            </a:r>
          </a:p>
          <a:p>
            <a:pPr lvl="1"/>
            <a:r>
              <a:rPr lang="en-US" dirty="0" smtClean="0"/>
              <a:t>A sequence of adjacent vertices in the graph</a:t>
            </a:r>
          </a:p>
          <a:p>
            <a:pPr lvl="1"/>
            <a:r>
              <a:rPr lang="en-US" dirty="0" smtClean="0"/>
              <a:t>Can also be thought of as a sequence of incident edges</a:t>
            </a:r>
          </a:p>
          <a:p>
            <a:pPr lvl="1"/>
            <a:endParaRPr lang="en-US" dirty="0"/>
          </a:p>
          <a:p>
            <a:r>
              <a:rPr lang="en-US" dirty="0" smtClean="0"/>
              <a:t>Path</a:t>
            </a:r>
          </a:p>
          <a:p>
            <a:pPr lvl="1"/>
            <a:r>
              <a:rPr lang="en-US" dirty="0" smtClean="0"/>
              <a:t>A walk in which no vertex occurs more than once</a:t>
            </a:r>
          </a:p>
          <a:p>
            <a:pPr lvl="1"/>
            <a:r>
              <a:rPr lang="en-US" dirty="0" smtClean="0"/>
              <a:t>Shortest path</a:t>
            </a:r>
          </a:p>
          <a:p>
            <a:pPr lvl="1"/>
            <a:endParaRPr lang="en-US" dirty="0" smtClean="0"/>
          </a:p>
        </p:txBody>
      </p:sp>
      <p:sp>
        <p:nvSpPr>
          <p:cNvPr id="4" name="Oval 3"/>
          <p:cNvSpPr>
            <a:spLocks noChangeAspect="1"/>
          </p:cNvSpPr>
          <p:nvPr/>
        </p:nvSpPr>
        <p:spPr>
          <a:xfrm flipV="1">
            <a:off x="7477629" y="2015476"/>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7094365" y="1518631"/>
            <a:ext cx="438474" cy="5244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5"/>
          </p:cNvCxnSpPr>
          <p:nvPr/>
        </p:nvCxnSpPr>
        <p:spPr>
          <a:xfrm flipV="1">
            <a:off x="7666334" y="1684300"/>
            <a:ext cx="477002" cy="3635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4" idx="7"/>
          </p:cNvCxnSpPr>
          <p:nvPr/>
        </p:nvCxnSpPr>
        <p:spPr>
          <a:xfrm flipH="1" flipV="1">
            <a:off x="7666334" y="2204181"/>
            <a:ext cx="477002" cy="501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597594" y="2259403"/>
            <a:ext cx="0" cy="7226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4" idx="2"/>
          </p:cNvCxnSpPr>
          <p:nvPr/>
        </p:nvCxnSpPr>
        <p:spPr>
          <a:xfrm flipV="1">
            <a:off x="6790714" y="2126017"/>
            <a:ext cx="686915" cy="359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2"/>
          <a:stretch>
            <a:fillRect/>
          </a:stretch>
        </p:blipFill>
        <p:spPr>
          <a:xfrm>
            <a:off x="6312068" y="4435473"/>
            <a:ext cx="2374733" cy="1570562"/>
          </a:xfrm>
          <a:prstGeom prst="rect">
            <a:avLst/>
          </a:prstGeom>
        </p:spPr>
      </p:pic>
    </p:spTree>
    <p:extLst>
      <p:ext uri="{BB962C8B-B14F-4D97-AF65-F5344CB8AC3E}">
        <p14:creationId xmlns:p14="http://schemas.microsoft.com/office/powerpoint/2010/main" val="73907872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00"/>
            <a:ext cx="8229600" cy="1143000"/>
          </a:xfrm>
        </p:spPr>
        <p:txBody>
          <a:bodyPr>
            <a:normAutofit/>
          </a:bodyPr>
          <a:lstStyle/>
          <a:p>
            <a:r>
              <a:rPr lang="en-US" sz="3600" dirty="0" smtClean="0"/>
              <a:t>Network-</a:t>
            </a:r>
            <a:r>
              <a:rPr lang="en-US" sz="3600" dirty="0"/>
              <a:t>B</a:t>
            </a:r>
            <a:r>
              <a:rPr lang="en-US" sz="3600" dirty="0" smtClean="0"/>
              <a:t>ased Stratification (NBS)</a:t>
            </a:r>
            <a:endParaRPr lang="en-US" sz="3600" dirty="0"/>
          </a:p>
        </p:txBody>
      </p:sp>
      <p:pic>
        <p:nvPicPr>
          <p:cNvPr id="11" name="Picture 10" descr="integrate_new_patient_export-06.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 y="4613586"/>
            <a:ext cx="2714053" cy="2270602"/>
          </a:xfrm>
          <a:prstGeom prst="rect">
            <a:avLst/>
          </a:prstGeom>
        </p:spPr>
      </p:pic>
      <p:sp>
        <p:nvSpPr>
          <p:cNvPr id="12" name="TextBox 11"/>
          <p:cNvSpPr txBox="1"/>
          <p:nvPr/>
        </p:nvSpPr>
        <p:spPr>
          <a:xfrm>
            <a:off x="904743" y="4455466"/>
            <a:ext cx="1153193" cy="369332"/>
          </a:xfrm>
          <a:prstGeom prst="rect">
            <a:avLst/>
          </a:prstGeom>
          <a:noFill/>
        </p:spPr>
        <p:txBody>
          <a:bodyPr wrap="none" rtlCol="0">
            <a:spAutoFit/>
          </a:bodyPr>
          <a:lstStyle/>
          <a:p>
            <a:r>
              <a:rPr lang="en-US" dirty="0" smtClean="0"/>
              <a:t>Prognoses</a:t>
            </a:r>
            <a:endParaRPr lang="en-US" dirty="0"/>
          </a:p>
        </p:txBody>
      </p:sp>
      <p:pic>
        <p:nvPicPr>
          <p:cNvPr id="13" name="Picture 12" descr="integrate_new_patient_export-04.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785" y="4220764"/>
            <a:ext cx="3024316" cy="1867960"/>
          </a:xfrm>
          <a:prstGeom prst="rect">
            <a:avLst/>
          </a:prstGeom>
        </p:spPr>
      </p:pic>
      <p:sp>
        <p:nvSpPr>
          <p:cNvPr id="14" name="TextBox 13"/>
          <p:cNvSpPr txBox="1"/>
          <p:nvPr/>
        </p:nvSpPr>
        <p:spPr>
          <a:xfrm>
            <a:off x="3431102" y="3973026"/>
            <a:ext cx="1896072" cy="369332"/>
          </a:xfrm>
          <a:prstGeom prst="rect">
            <a:avLst/>
          </a:prstGeom>
          <a:noFill/>
        </p:spPr>
        <p:txBody>
          <a:bodyPr wrap="none" rtlCol="0">
            <a:spAutoFit/>
          </a:bodyPr>
          <a:lstStyle/>
          <a:p>
            <a:r>
              <a:rPr lang="en-US" dirty="0" smtClean="0"/>
              <a:t>Pathway Activities</a:t>
            </a:r>
            <a:endParaRPr lang="en-US" dirty="0"/>
          </a:p>
        </p:txBody>
      </p:sp>
      <p:pic>
        <p:nvPicPr>
          <p:cNvPr id="15" name="Picture 14" descr="integrate_new_patient_export-05.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2575" y="4800435"/>
            <a:ext cx="2548128" cy="1962912"/>
          </a:xfrm>
          <a:prstGeom prst="rect">
            <a:avLst/>
          </a:prstGeom>
        </p:spPr>
      </p:pic>
      <p:sp>
        <p:nvSpPr>
          <p:cNvPr id="16" name="TextBox 15"/>
          <p:cNvSpPr txBox="1"/>
          <p:nvPr/>
        </p:nvSpPr>
        <p:spPr>
          <a:xfrm>
            <a:off x="6219197" y="4504347"/>
            <a:ext cx="2351926" cy="369332"/>
          </a:xfrm>
          <a:prstGeom prst="rect">
            <a:avLst/>
          </a:prstGeom>
          <a:noFill/>
        </p:spPr>
        <p:txBody>
          <a:bodyPr wrap="none" rtlCol="0">
            <a:spAutoFit/>
          </a:bodyPr>
          <a:lstStyle/>
          <a:p>
            <a:r>
              <a:rPr lang="en-US" dirty="0" smtClean="0"/>
              <a:t>Therapeutic Responses</a:t>
            </a:r>
            <a:endParaRPr lang="en-US" dirty="0"/>
          </a:p>
        </p:txBody>
      </p:sp>
      <p:sp>
        <p:nvSpPr>
          <p:cNvPr id="4" name="Slide Number Placeholder 3"/>
          <p:cNvSpPr>
            <a:spLocks noGrp="1"/>
          </p:cNvSpPr>
          <p:nvPr>
            <p:ph type="sldNum" sz="quarter" idx="12"/>
          </p:nvPr>
        </p:nvSpPr>
        <p:spPr/>
        <p:txBody>
          <a:bodyPr/>
          <a:lstStyle/>
          <a:p>
            <a:fld id="{94E7AB29-E49F-3040-B9E3-0707F1166A50}" type="slidenum">
              <a:rPr lang="en-US" smtClean="0"/>
              <a:t>70</a:t>
            </a:fld>
            <a:endParaRPr lang="en-US"/>
          </a:p>
        </p:txBody>
      </p:sp>
      <p:pic>
        <p:nvPicPr>
          <p:cNvPr id="17" name="Picture 16" descr="integrate_new_patient_export-02.t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77" y="1115129"/>
            <a:ext cx="1697818" cy="2461561"/>
          </a:xfrm>
          <a:prstGeom prst="rect">
            <a:avLst/>
          </a:prstGeom>
        </p:spPr>
      </p:pic>
      <p:sp>
        <p:nvSpPr>
          <p:cNvPr id="21" name="TextBox 20"/>
          <p:cNvSpPr txBox="1"/>
          <p:nvPr/>
        </p:nvSpPr>
        <p:spPr>
          <a:xfrm>
            <a:off x="877252" y="1531869"/>
            <a:ext cx="184666" cy="369332"/>
          </a:xfrm>
          <a:prstGeom prst="rect">
            <a:avLst/>
          </a:prstGeom>
          <a:noFill/>
        </p:spPr>
        <p:txBody>
          <a:bodyPr wrap="none" rtlCol="0">
            <a:spAutoFit/>
          </a:bodyPr>
          <a:lstStyle/>
          <a:p>
            <a:r>
              <a:rPr lang="en-US" dirty="0" smtClean="0"/>
              <a:t> </a:t>
            </a:r>
          </a:p>
        </p:txBody>
      </p:sp>
      <p:sp>
        <p:nvSpPr>
          <p:cNvPr id="24" name="TextBox 23"/>
          <p:cNvSpPr txBox="1"/>
          <p:nvPr/>
        </p:nvSpPr>
        <p:spPr>
          <a:xfrm>
            <a:off x="6389297" y="5178764"/>
            <a:ext cx="822836" cy="369332"/>
          </a:xfrm>
          <a:prstGeom prst="rect">
            <a:avLst/>
          </a:prstGeom>
          <a:noFill/>
        </p:spPr>
        <p:txBody>
          <a:bodyPr wrap="none" rtlCol="0">
            <a:spAutoFit/>
          </a:bodyPr>
          <a:lstStyle/>
          <a:p>
            <a:r>
              <a:rPr lang="en-US" dirty="0" smtClean="0"/>
              <a:t>Drug A</a:t>
            </a:r>
            <a:endParaRPr lang="en-US" dirty="0"/>
          </a:p>
        </p:txBody>
      </p:sp>
      <p:sp>
        <p:nvSpPr>
          <p:cNvPr id="25" name="TextBox 24"/>
          <p:cNvSpPr txBox="1"/>
          <p:nvPr/>
        </p:nvSpPr>
        <p:spPr>
          <a:xfrm>
            <a:off x="7294227" y="5767186"/>
            <a:ext cx="814834" cy="369332"/>
          </a:xfrm>
          <a:prstGeom prst="rect">
            <a:avLst/>
          </a:prstGeom>
          <a:noFill/>
        </p:spPr>
        <p:txBody>
          <a:bodyPr wrap="none" rtlCol="0">
            <a:spAutoFit/>
          </a:bodyPr>
          <a:lstStyle/>
          <a:p>
            <a:r>
              <a:rPr lang="en-US" dirty="0" smtClean="0"/>
              <a:t>Drug B</a:t>
            </a:r>
            <a:endParaRPr lang="en-US" dirty="0"/>
          </a:p>
        </p:txBody>
      </p:sp>
      <p:sp>
        <p:nvSpPr>
          <p:cNvPr id="26" name="TextBox 25"/>
          <p:cNvSpPr txBox="1"/>
          <p:nvPr/>
        </p:nvSpPr>
        <p:spPr>
          <a:xfrm>
            <a:off x="8050801" y="5774150"/>
            <a:ext cx="813043" cy="369332"/>
          </a:xfrm>
          <a:prstGeom prst="rect">
            <a:avLst/>
          </a:prstGeom>
          <a:noFill/>
        </p:spPr>
        <p:txBody>
          <a:bodyPr wrap="none" rtlCol="0">
            <a:spAutoFit/>
          </a:bodyPr>
          <a:lstStyle/>
          <a:p>
            <a:r>
              <a:rPr lang="en-US" dirty="0" smtClean="0"/>
              <a:t>Drug C</a:t>
            </a:r>
            <a:endParaRPr lang="en-US" dirty="0"/>
          </a:p>
        </p:txBody>
      </p:sp>
      <p:sp>
        <p:nvSpPr>
          <p:cNvPr id="22" name="TextBox 21"/>
          <p:cNvSpPr txBox="1"/>
          <p:nvPr/>
        </p:nvSpPr>
        <p:spPr>
          <a:xfrm>
            <a:off x="5935374" y="6581001"/>
            <a:ext cx="2396873" cy="276999"/>
          </a:xfrm>
          <a:prstGeom prst="rect">
            <a:avLst/>
          </a:prstGeom>
          <a:noFill/>
        </p:spPr>
        <p:txBody>
          <a:bodyPr wrap="none" rtlCol="0">
            <a:spAutoFit/>
          </a:bodyPr>
          <a:lstStyle/>
          <a:p>
            <a:r>
              <a:rPr lang="en-US" sz="1200" dirty="0" err="1" smtClean="0"/>
              <a:t>Hofree</a:t>
            </a:r>
            <a:r>
              <a:rPr lang="en-US" sz="1200" dirty="0" smtClean="0"/>
              <a:t> </a:t>
            </a:r>
            <a:r>
              <a:rPr lang="en-US" sz="1200" i="1" dirty="0" smtClean="0"/>
              <a:t>et al, Nature Methods 2013</a:t>
            </a:r>
            <a:endParaRPr lang="en-US" sz="1200" i="1" dirty="0"/>
          </a:p>
        </p:txBody>
      </p:sp>
      <p:sp>
        <p:nvSpPr>
          <p:cNvPr id="23" name="TextBox 22"/>
          <p:cNvSpPr txBox="1"/>
          <p:nvPr/>
        </p:nvSpPr>
        <p:spPr>
          <a:xfrm>
            <a:off x="3479052" y="1219188"/>
            <a:ext cx="2456322" cy="461665"/>
          </a:xfrm>
          <a:prstGeom prst="rect">
            <a:avLst/>
          </a:prstGeom>
          <a:noFill/>
        </p:spPr>
        <p:txBody>
          <a:bodyPr wrap="none" rtlCol="0">
            <a:spAutoFit/>
          </a:bodyPr>
          <a:lstStyle/>
          <a:p>
            <a:r>
              <a:rPr lang="en-US" sz="2400" dirty="0" smtClean="0"/>
              <a:t>Molecular Profiles</a:t>
            </a:r>
            <a:endParaRPr lang="en-US" sz="2400" dirty="0"/>
          </a:p>
        </p:txBody>
      </p:sp>
      <p:sp>
        <p:nvSpPr>
          <p:cNvPr id="27" name="TextBox 26"/>
          <p:cNvSpPr txBox="1"/>
          <p:nvPr/>
        </p:nvSpPr>
        <p:spPr>
          <a:xfrm rot="16200000">
            <a:off x="1401694" y="2049579"/>
            <a:ext cx="1200870" cy="461665"/>
          </a:xfrm>
          <a:prstGeom prst="rect">
            <a:avLst/>
          </a:prstGeom>
          <a:noFill/>
        </p:spPr>
        <p:txBody>
          <a:bodyPr wrap="none" rtlCol="0">
            <a:spAutoFit/>
          </a:bodyPr>
          <a:lstStyle/>
          <a:p>
            <a:r>
              <a:rPr lang="en-US" sz="2400" dirty="0" smtClean="0"/>
              <a:t>Patients</a:t>
            </a:r>
            <a:endParaRPr lang="en-US" sz="2400" dirty="0"/>
          </a:p>
        </p:txBody>
      </p:sp>
      <p:pic>
        <p:nvPicPr>
          <p:cNvPr id="28" name="Picture 4" descr="C:\Users\mhofree\Dropbox\cancer_strat_doc\figures\presentation_TCGA\supp_fig7_mutational_landscape.t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12" r="23413" b="68016"/>
          <a:stretch/>
        </p:blipFill>
        <p:spPr bwMode="auto">
          <a:xfrm>
            <a:off x="2171699" y="1680853"/>
            <a:ext cx="5166499" cy="150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46658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Z:\projects\cancer_strat\doc\figures\presentation_TCGA\fig4_hairball_HM90_K4_c1_noexp.tif"/>
          <p:cNvPicPr>
            <a:picLocks noChangeAspect="1" noChangeArrowheads="1"/>
          </p:cNvPicPr>
          <p:nvPr/>
        </p:nvPicPr>
        <p:blipFill>
          <a:blip r:embed="rId2" cstate="print"/>
          <a:srcRect b="8333"/>
          <a:stretch>
            <a:fillRect/>
          </a:stretch>
        </p:blipFill>
        <p:spPr bwMode="auto">
          <a:xfrm>
            <a:off x="233039" y="152400"/>
            <a:ext cx="8758561" cy="6705600"/>
          </a:xfrm>
          <a:prstGeom prst="rect">
            <a:avLst/>
          </a:prstGeom>
          <a:noFill/>
        </p:spPr>
      </p:pic>
      <p:sp>
        <p:nvSpPr>
          <p:cNvPr id="8" name="Rectangle 7"/>
          <p:cNvSpPr/>
          <p:nvPr/>
        </p:nvSpPr>
        <p:spPr>
          <a:xfrm>
            <a:off x="5072062" y="152400"/>
            <a:ext cx="2395537" cy="1524000"/>
          </a:xfrm>
          <a:prstGeom prst="rect">
            <a:avLst/>
          </a:prstGeom>
          <a:noFill/>
          <a:ln w="317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232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And Gene Expression</a:t>
            </a:r>
            <a:endParaRPr lang="en-US" dirty="0"/>
          </a:p>
        </p:txBody>
      </p:sp>
      <p:sp>
        <p:nvSpPr>
          <p:cNvPr id="3" name="Content Placeholder 2"/>
          <p:cNvSpPr>
            <a:spLocks noGrp="1"/>
          </p:cNvSpPr>
          <p:nvPr>
            <p:ph idx="1"/>
          </p:nvPr>
        </p:nvSpPr>
        <p:spPr/>
        <p:txBody>
          <a:bodyPr/>
          <a:lstStyle/>
          <a:p>
            <a:r>
              <a:rPr lang="en-US" dirty="0" smtClean="0"/>
              <a:t>Map gene expression onto nodes in the network</a:t>
            </a:r>
          </a:p>
          <a:p>
            <a:endParaRPr lang="en-US" dirty="0"/>
          </a:p>
          <a:p>
            <a:r>
              <a:rPr lang="en-US" dirty="0" smtClean="0"/>
              <a:t>Identify regions of the network enriched for differentially expressed genes</a:t>
            </a:r>
          </a:p>
          <a:p>
            <a:endParaRPr lang="en-US" dirty="0"/>
          </a:p>
          <a:p>
            <a:endParaRPr lang="en-US" dirty="0"/>
          </a:p>
        </p:txBody>
      </p:sp>
    </p:spTree>
    <p:extLst>
      <p:ext uri="{BB962C8B-B14F-4D97-AF65-F5344CB8AC3E}">
        <p14:creationId xmlns:p14="http://schemas.microsoft.com/office/powerpoint/2010/main" val="328200890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Need a scoring system for expression activity</a:t>
            </a:r>
            <a:endParaRPr lang="en-US" dirty="0"/>
          </a:p>
        </p:txBody>
      </p:sp>
      <p:sp>
        <p:nvSpPr>
          <p:cNvPr id="3" name="Content Placeholder 2"/>
          <p:cNvSpPr>
            <a:spLocks noGrp="1"/>
          </p:cNvSpPr>
          <p:nvPr>
            <p:ph idx="1"/>
          </p:nvPr>
        </p:nvSpPr>
        <p:spPr/>
        <p:txBody>
          <a:bodyPr/>
          <a:lstStyle/>
          <a:p>
            <a:r>
              <a:rPr lang="en-US" dirty="0" smtClean="0"/>
              <a:t>Each node in the network assigned a differential expression fold-change (usually log scale) and significance (p-value)</a:t>
            </a:r>
          </a:p>
          <a:p>
            <a:endParaRPr lang="en-US" dirty="0"/>
          </a:p>
          <a:p>
            <a:r>
              <a:rPr lang="en-US" dirty="0" smtClean="0"/>
              <a:t>Can generate an aggregate z-score for a set of nodes</a:t>
            </a:r>
          </a:p>
          <a:p>
            <a:endParaRPr lang="en-US" dirty="0"/>
          </a:p>
          <a:p>
            <a:r>
              <a:rPr lang="en-US" dirty="0" smtClean="0"/>
              <a:t>Expression fold-changes can be misleading</a:t>
            </a:r>
            <a:endParaRPr lang="en-US" dirty="0"/>
          </a:p>
        </p:txBody>
      </p:sp>
    </p:spTree>
    <p:extLst>
      <p:ext uri="{BB962C8B-B14F-4D97-AF65-F5344CB8AC3E}">
        <p14:creationId xmlns:p14="http://schemas.microsoft.com/office/powerpoint/2010/main" val="911190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normAutofit fontScale="90000"/>
          </a:bodyPr>
          <a:lstStyle/>
          <a:p>
            <a:pPr eaLnBrk="1" hangingPunct="1"/>
            <a:r>
              <a:rPr lang="en-US" sz="4000" dirty="0">
                <a:latin typeface="Arial" charset="0"/>
              </a:rPr>
              <a:t>Analysis of gene expression with pathway scores</a:t>
            </a:r>
          </a:p>
        </p:txBody>
      </p:sp>
      <p:sp>
        <p:nvSpPr>
          <p:cNvPr id="58370" name="Rectangle 3"/>
          <p:cNvSpPr>
            <a:spLocks noGrp="1" noChangeArrowheads="1"/>
          </p:cNvSpPr>
          <p:nvPr>
            <p:ph type="body" sz="half" idx="1"/>
          </p:nvPr>
        </p:nvSpPr>
        <p:spPr>
          <a:xfrm>
            <a:off x="457200" y="1798638"/>
            <a:ext cx="8229600" cy="4754562"/>
          </a:xfrm>
        </p:spPr>
        <p:txBody>
          <a:bodyPr>
            <a:normAutofit lnSpcReduction="10000"/>
          </a:bodyPr>
          <a:lstStyle/>
          <a:p>
            <a:pPr eaLnBrk="1" hangingPunct="1">
              <a:lnSpc>
                <a:spcPct val="90000"/>
              </a:lnSpc>
              <a:buFontTx/>
              <a:buNone/>
            </a:pPr>
            <a:r>
              <a:rPr lang="en-US" sz="2400" dirty="0" err="1">
                <a:latin typeface="Arial" charset="0"/>
              </a:rPr>
              <a:t>Zien</a:t>
            </a:r>
            <a:r>
              <a:rPr lang="en-US" sz="2400" dirty="0">
                <a:latin typeface="Arial" charset="0"/>
              </a:rPr>
              <a:t>, </a:t>
            </a:r>
            <a:r>
              <a:rPr lang="en-US" sz="2400" dirty="0" err="1">
                <a:latin typeface="Arial" charset="0"/>
              </a:rPr>
              <a:t>Kuffner</a:t>
            </a:r>
            <a:r>
              <a:rPr lang="en-US" sz="2400" dirty="0">
                <a:latin typeface="Arial" charset="0"/>
              </a:rPr>
              <a:t>, Zimmer, </a:t>
            </a:r>
            <a:r>
              <a:rPr lang="en-US" sz="2400" dirty="0" err="1">
                <a:latin typeface="Arial" charset="0"/>
              </a:rPr>
              <a:t>Lengauer</a:t>
            </a:r>
            <a:r>
              <a:rPr lang="en-US" sz="2400" dirty="0">
                <a:latin typeface="Arial" charset="0"/>
              </a:rPr>
              <a:t> (2000) originally proposed a method for scoring gene expression activity of a given metabolic reaction pathway </a:t>
            </a:r>
            <a:r>
              <a:rPr lang="en-US" sz="2400" i="1" dirty="0">
                <a:latin typeface="Arial" charset="0"/>
              </a:rPr>
              <a:t>P:</a:t>
            </a:r>
          </a:p>
          <a:p>
            <a:pPr eaLnBrk="1" hangingPunct="1">
              <a:lnSpc>
                <a:spcPct val="90000"/>
              </a:lnSpc>
            </a:pPr>
            <a:endParaRPr lang="en-US" sz="2400" dirty="0">
              <a:latin typeface="Arial" charset="0"/>
            </a:endParaRPr>
          </a:p>
          <a:p>
            <a:pPr eaLnBrk="1" hangingPunct="1">
              <a:lnSpc>
                <a:spcPct val="90000"/>
              </a:lnSpc>
            </a:pPr>
            <a:endParaRPr lang="en-US" sz="2000" dirty="0">
              <a:latin typeface="Arial" charset="0"/>
            </a:endParaRPr>
          </a:p>
          <a:p>
            <a:pPr eaLnBrk="1" hangingPunct="1">
              <a:lnSpc>
                <a:spcPct val="90000"/>
              </a:lnSpc>
            </a:pPr>
            <a:endParaRPr lang="en-US" sz="2000" dirty="0">
              <a:latin typeface="Arial" charset="0"/>
            </a:endParaRPr>
          </a:p>
          <a:p>
            <a:pPr eaLnBrk="1" hangingPunct="1">
              <a:lnSpc>
                <a:spcPct val="90000"/>
              </a:lnSpc>
              <a:buFontTx/>
              <a:buNone/>
            </a:pPr>
            <a:r>
              <a:rPr lang="en-US" sz="2000" i="1" dirty="0">
                <a:latin typeface="Arial" charset="0"/>
              </a:rPr>
              <a:t>	</a:t>
            </a:r>
            <a:endParaRPr lang="en-US" sz="1800" dirty="0">
              <a:latin typeface="Arial" charset="0"/>
              <a:cs typeface="Arial" charset="0"/>
            </a:endParaRPr>
          </a:p>
          <a:p>
            <a:pPr eaLnBrk="1" hangingPunct="1">
              <a:lnSpc>
                <a:spcPct val="90000"/>
              </a:lnSpc>
              <a:buFontTx/>
              <a:buNone/>
            </a:pPr>
            <a:endParaRPr lang="en-US" sz="2400" dirty="0">
              <a:latin typeface="Arial" charset="0"/>
              <a:cs typeface="Arial" charset="0"/>
            </a:endParaRPr>
          </a:p>
          <a:p>
            <a:pPr eaLnBrk="1" hangingPunct="1">
              <a:lnSpc>
                <a:spcPct val="90000"/>
              </a:lnSpc>
              <a:buFontTx/>
              <a:buNone/>
            </a:pPr>
            <a:r>
              <a:rPr lang="en-US" sz="2400" i="1" dirty="0">
                <a:latin typeface="Arial" charset="0"/>
                <a:cs typeface="Arial" charset="0"/>
              </a:rPr>
              <a:t>S</a:t>
            </a:r>
            <a:r>
              <a:rPr lang="en-US" sz="2400" dirty="0">
                <a:latin typeface="Arial" charset="0"/>
                <a:cs typeface="Arial" charset="0"/>
              </a:rPr>
              <a:t>(</a:t>
            </a:r>
            <a:r>
              <a:rPr lang="en-US" sz="2400" i="1" dirty="0">
                <a:latin typeface="Arial" charset="0"/>
                <a:cs typeface="Arial" charset="0"/>
              </a:rPr>
              <a:t>G</a:t>
            </a:r>
            <a:r>
              <a:rPr lang="en-US" sz="2400" dirty="0">
                <a:latin typeface="Arial" charset="0"/>
                <a:cs typeface="Arial" charset="0"/>
              </a:rPr>
              <a:t>) is a p-value of differential expression or an average correlation coefficient vs. genes in </a:t>
            </a:r>
            <a:r>
              <a:rPr lang="en-US" sz="2400" i="1" dirty="0">
                <a:latin typeface="Arial" charset="0"/>
                <a:cs typeface="Arial" charset="0"/>
              </a:rPr>
              <a:t>P</a:t>
            </a:r>
          </a:p>
          <a:p>
            <a:pPr eaLnBrk="1" hangingPunct="1">
              <a:lnSpc>
                <a:spcPct val="90000"/>
              </a:lnSpc>
              <a:buFontTx/>
              <a:buNone/>
            </a:pPr>
            <a:endParaRPr lang="en-US" sz="2400" dirty="0">
              <a:latin typeface="Arial" charset="0"/>
              <a:cs typeface="Arial" charset="0"/>
            </a:endParaRPr>
          </a:p>
          <a:p>
            <a:pPr eaLnBrk="1" hangingPunct="1">
              <a:lnSpc>
                <a:spcPct val="90000"/>
              </a:lnSpc>
              <a:buFontTx/>
              <a:buNone/>
            </a:pPr>
            <a:r>
              <a:rPr lang="en-US" sz="2400" dirty="0">
                <a:latin typeface="Arial" charset="0"/>
                <a:cs typeface="Arial" charset="0"/>
              </a:rPr>
              <a:t>More recently, statistics have been modified to </a:t>
            </a:r>
            <a:r>
              <a:rPr lang="en-US" sz="2400" dirty="0" smtClean="0">
                <a:latin typeface="Arial" charset="0"/>
                <a:cs typeface="Arial" charset="0"/>
              </a:rPr>
              <a:t/>
            </a:r>
            <a:br>
              <a:rPr lang="en-US" sz="2400" dirty="0" smtClean="0">
                <a:latin typeface="Arial" charset="0"/>
                <a:cs typeface="Arial" charset="0"/>
              </a:rPr>
            </a:br>
            <a:r>
              <a:rPr lang="en-US" sz="2400" dirty="0" smtClean="0">
                <a:latin typeface="Arial" charset="0"/>
                <a:cs typeface="Arial" charset="0"/>
              </a:rPr>
              <a:t>use </a:t>
            </a:r>
            <a:r>
              <a:rPr lang="en-US" sz="2400" dirty="0">
                <a:latin typeface="Arial" charset="0"/>
                <a:cs typeface="Arial" charset="0"/>
              </a:rPr>
              <a:t>z-scores</a:t>
            </a:r>
          </a:p>
        </p:txBody>
      </p:sp>
      <p:graphicFrame>
        <p:nvGraphicFramePr>
          <p:cNvPr id="58371" name="Object 2"/>
          <p:cNvGraphicFramePr>
            <a:graphicFrameLocks noGrp="1" noChangeAspect="1"/>
          </p:cNvGraphicFramePr>
          <p:nvPr>
            <p:ph sz="half" idx="2"/>
          </p:nvPr>
        </p:nvGraphicFramePr>
        <p:xfrm>
          <a:off x="2514600" y="2667000"/>
          <a:ext cx="4038600" cy="1358900"/>
        </p:xfrm>
        <a:graphic>
          <a:graphicData uri="http://schemas.openxmlformats.org/presentationml/2006/ole">
            <mc:AlternateContent xmlns:mc="http://schemas.openxmlformats.org/markup-compatibility/2006">
              <mc:Choice xmlns:v="urn:schemas-microsoft-com:vml" Requires="v">
                <p:oleObj spid="_x0000_s16426" name="Equation" r:id="rId3" imgW="1320227" imgH="444307" progId="Equation.3">
                  <p:embed/>
                </p:oleObj>
              </mc:Choice>
              <mc:Fallback>
                <p:oleObj name="Equation" r:id="rId3" imgW="1320227"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667000"/>
                        <a:ext cx="4038600"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5" name="Object 2"/>
          <p:cNvGraphicFramePr>
            <a:graphicFrameLocks noChangeAspect="1"/>
          </p:cNvGraphicFramePr>
          <p:nvPr>
            <p:extLst>
              <p:ext uri="{D42A27DB-BD31-4B8C-83A1-F6EECF244321}">
                <p14:modId xmlns:p14="http://schemas.microsoft.com/office/powerpoint/2010/main" val="2872756232"/>
              </p:ext>
            </p:extLst>
          </p:nvPr>
        </p:nvGraphicFramePr>
        <p:xfrm>
          <a:off x="6951663" y="4876800"/>
          <a:ext cx="1941512" cy="1981200"/>
        </p:xfrm>
        <a:graphic>
          <a:graphicData uri="http://schemas.openxmlformats.org/presentationml/2006/ole">
            <mc:AlternateContent xmlns:mc="http://schemas.openxmlformats.org/markup-compatibility/2006">
              <mc:Choice xmlns:v="urn:schemas-microsoft-com:vml" Requires="v">
                <p:oleObj spid="_x0000_s16427" name="Equation" r:id="rId5" imgW="635000" imgH="647700" progId="Equation.3">
                  <p:embed/>
                </p:oleObj>
              </mc:Choice>
              <mc:Fallback>
                <p:oleObj name="Equation" r:id="rId5" imgW="635000" imgH="647700" progId="Equation.3">
                  <p:embed/>
                  <p:pic>
                    <p:nvPicPr>
                      <p:cNvPr id="0" name=""/>
                      <p:cNvPicPr>
                        <a:picLocks noChangeAspect="1" noChangeArrowheads="1"/>
                      </p:cNvPicPr>
                      <p:nvPr/>
                    </p:nvPicPr>
                    <p:blipFill>
                      <a:blip r:embed="rId6"/>
                      <a:srcRect/>
                      <a:stretch>
                        <a:fillRect/>
                      </a:stretch>
                    </p:blipFill>
                    <p:spPr bwMode="auto">
                      <a:xfrm>
                        <a:off x="6951663" y="4876800"/>
                        <a:ext cx="1941512"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6272549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152400" y="333375"/>
            <a:ext cx="8915400" cy="609600"/>
          </a:xfrm>
          <a:noFill/>
        </p:spPr>
        <p:txBody>
          <a:bodyPr/>
          <a:lstStyle/>
          <a:p>
            <a:pPr eaLnBrk="1" hangingPunct="1"/>
            <a:r>
              <a:rPr lang="en-US" sz="2800" dirty="0">
                <a:latin typeface="Arial" charset="0"/>
              </a:rPr>
              <a:t>Searching for </a:t>
            </a:r>
            <a:r>
              <a:rPr lang="ja-JP" altLang="en-US" sz="2800" dirty="0">
                <a:latin typeface="Arial" charset="0"/>
              </a:rPr>
              <a:t>“</a:t>
            </a:r>
            <a:r>
              <a:rPr lang="en-US" altLang="ja-JP" sz="2800" dirty="0">
                <a:latin typeface="Arial" charset="0"/>
              </a:rPr>
              <a:t>active</a:t>
            </a:r>
            <a:r>
              <a:rPr lang="ja-JP" altLang="en-US" sz="2800" dirty="0">
                <a:latin typeface="Arial" charset="0"/>
              </a:rPr>
              <a:t>”</a:t>
            </a:r>
            <a:r>
              <a:rPr lang="en-US" altLang="ja-JP" sz="2800" dirty="0">
                <a:latin typeface="Arial" charset="0"/>
              </a:rPr>
              <a:t> pathways in a large network</a:t>
            </a:r>
            <a:endParaRPr lang="en-US" sz="2800" dirty="0">
              <a:latin typeface="Arial" charset="0"/>
            </a:endParaRPr>
          </a:p>
        </p:txBody>
      </p:sp>
      <p:sp>
        <p:nvSpPr>
          <p:cNvPr id="62466" name="Rectangle 3"/>
          <p:cNvSpPr>
            <a:spLocks noGrp="1" noChangeArrowheads="1"/>
          </p:cNvSpPr>
          <p:nvPr>
            <p:ph type="body" idx="1"/>
          </p:nvPr>
        </p:nvSpPr>
        <p:spPr>
          <a:xfrm>
            <a:off x="533400" y="1371600"/>
            <a:ext cx="8229600" cy="4495800"/>
          </a:xfrm>
          <a:noFill/>
        </p:spPr>
        <p:txBody>
          <a:bodyPr>
            <a:normAutofit lnSpcReduction="10000"/>
          </a:bodyPr>
          <a:lstStyle/>
          <a:p>
            <a:pPr eaLnBrk="1" hangingPunct="1">
              <a:lnSpc>
                <a:spcPct val="90000"/>
              </a:lnSpc>
            </a:pPr>
            <a:r>
              <a:rPr lang="en-US" sz="2400" dirty="0">
                <a:latin typeface="Arial" charset="0"/>
              </a:rPr>
              <a:t>Score </a:t>
            </a:r>
            <a:r>
              <a:rPr lang="en-US" sz="2400" dirty="0" err="1">
                <a:latin typeface="Arial" charset="0"/>
              </a:rPr>
              <a:t>subnetworks</a:t>
            </a:r>
            <a:r>
              <a:rPr lang="en-US" sz="2400" dirty="0">
                <a:latin typeface="Arial" charset="0"/>
              </a:rPr>
              <a:t> according to their overall amount of </a:t>
            </a:r>
            <a:r>
              <a:rPr lang="en-US" sz="2400" b="1" i="1" dirty="0">
                <a:latin typeface="Arial" charset="0"/>
              </a:rPr>
              <a:t>activity</a:t>
            </a:r>
          </a:p>
          <a:p>
            <a:pPr eaLnBrk="1" hangingPunct="1">
              <a:lnSpc>
                <a:spcPct val="90000"/>
              </a:lnSpc>
            </a:pPr>
            <a:endParaRPr lang="en-US" sz="2400" dirty="0">
              <a:latin typeface="Arial" charset="0"/>
            </a:endParaRPr>
          </a:p>
          <a:p>
            <a:pPr eaLnBrk="1" hangingPunct="1">
              <a:lnSpc>
                <a:spcPct val="90000"/>
              </a:lnSpc>
            </a:pPr>
            <a:r>
              <a:rPr lang="en-US" sz="2400" dirty="0">
                <a:latin typeface="Arial" charset="0"/>
              </a:rPr>
              <a:t>Finding the highest scoring </a:t>
            </a:r>
            <a:r>
              <a:rPr lang="en-US" sz="2400" dirty="0" err="1">
                <a:latin typeface="Arial" charset="0"/>
              </a:rPr>
              <a:t>subnetworks</a:t>
            </a:r>
            <a:r>
              <a:rPr lang="en-US" sz="2400" dirty="0">
                <a:latin typeface="Arial" charset="0"/>
              </a:rPr>
              <a:t> is NP hard, so we use heuristic search </a:t>
            </a:r>
            <a:r>
              <a:rPr lang="en-US" sz="2400" dirty="0" err="1">
                <a:latin typeface="Arial" charset="0"/>
              </a:rPr>
              <a:t>algs</a:t>
            </a:r>
            <a:r>
              <a:rPr lang="en-US" sz="2400" dirty="0">
                <a:latin typeface="Arial" charset="0"/>
              </a:rPr>
              <a:t>. to identify a collection of high-scoring </a:t>
            </a:r>
            <a:r>
              <a:rPr lang="en-US" sz="2400" dirty="0" err="1">
                <a:latin typeface="Arial" charset="0"/>
              </a:rPr>
              <a:t>subnetworks</a:t>
            </a:r>
            <a:r>
              <a:rPr lang="en-US" sz="2400" dirty="0">
                <a:latin typeface="Arial" charset="0"/>
              </a:rPr>
              <a:t> (local optima)</a:t>
            </a:r>
          </a:p>
          <a:p>
            <a:pPr eaLnBrk="1" hangingPunct="1">
              <a:lnSpc>
                <a:spcPct val="90000"/>
              </a:lnSpc>
            </a:pPr>
            <a:endParaRPr lang="en-US" sz="2400" dirty="0">
              <a:latin typeface="Arial" charset="0"/>
            </a:endParaRPr>
          </a:p>
          <a:p>
            <a:pPr eaLnBrk="1" hangingPunct="1">
              <a:lnSpc>
                <a:spcPct val="90000"/>
              </a:lnSpc>
            </a:pPr>
            <a:r>
              <a:rPr lang="en-US" sz="2400" dirty="0">
                <a:latin typeface="Arial" charset="0"/>
              </a:rPr>
              <a:t>Simulated annealing and/or greedy search starting from an initial </a:t>
            </a:r>
            <a:r>
              <a:rPr lang="en-US" sz="2400" dirty="0" err="1">
                <a:latin typeface="Arial" charset="0"/>
              </a:rPr>
              <a:t>subnetwork</a:t>
            </a:r>
            <a:r>
              <a:rPr lang="en-US" sz="2400" dirty="0">
                <a:latin typeface="Arial" charset="0"/>
              </a:rPr>
              <a:t> </a:t>
            </a:r>
            <a:r>
              <a:rPr lang="ja-JP" altLang="en-US" sz="2400" dirty="0">
                <a:latin typeface="Arial" charset="0"/>
              </a:rPr>
              <a:t>“</a:t>
            </a:r>
            <a:r>
              <a:rPr lang="en-US" altLang="ja-JP" sz="2400" dirty="0">
                <a:latin typeface="Arial" charset="0"/>
              </a:rPr>
              <a:t>seed</a:t>
            </a:r>
            <a:r>
              <a:rPr lang="ja-JP" altLang="en-US" sz="2400" dirty="0">
                <a:latin typeface="Arial" charset="0"/>
              </a:rPr>
              <a:t>”</a:t>
            </a:r>
            <a:endParaRPr lang="en-US" altLang="ja-JP" sz="2400" dirty="0">
              <a:latin typeface="Arial" charset="0"/>
            </a:endParaRPr>
          </a:p>
          <a:p>
            <a:pPr eaLnBrk="1" hangingPunct="1">
              <a:lnSpc>
                <a:spcPct val="90000"/>
              </a:lnSpc>
            </a:pPr>
            <a:endParaRPr lang="en-US" sz="2400" dirty="0">
              <a:latin typeface="Arial" charset="0"/>
            </a:endParaRPr>
          </a:p>
          <a:p>
            <a:pPr eaLnBrk="1" hangingPunct="1">
              <a:lnSpc>
                <a:spcPct val="90000"/>
              </a:lnSpc>
            </a:pPr>
            <a:r>
              <a:rPr lang="en-US" sz="2400" dirty="0">
                <a:latin typeface="Arial" charset="0"/>
              </a:rPr>
              <a:t>During the search we must also worry about issues such as local topology and whether a </a:t>
            </a:r>
            <a:r>
              <a:rPr lang="en-US" sz="2400" dirty="0" err="1">
                <a:latin typeface="Arial" charset="0"/>
              </a:rPr>
              <a:t>subnetwork</a:t>
            </a:r>
            <a:r>
              <a:rPr lang="ja-JP" altLang="en-US" sz="2400" dirty="0">
                <a:latin typeface="Arial" charset="0"/>
              </a:rPr>
              <a:t>’</a:t>
            </a:r>
            <a:r>
              <a:rPr lang="en-US" altLang="ja-JP" sz="2400" dirty="0">
                <a:latin typeface="Arial" charset="0"/>
              </a:rPr>
              <a:t>s score is higher than would be expected at random</a:t>
            </a:r>
          </a:p>
          <a:p>
            <a:pPr eaLnBrk="1" hangingPunct="1">
              <a:lnSpc>
                <a:spcPct val="90000"/>
              </a:lnSpc>
            </a:pPr>
            <a:endParaRPr lang="en-US" sz="2400" dirty="0">
              <a:latin typeface="Arial" charset="0"/>
            </a:endParaRPr>
          </a:p>
        </p:txBody>
      </p:sp>
    </p:spTree>
    <p:extLst>
      <p:ext uri="{BB962C8B-B14F-4D97-AF65-F5344CB8AC3E}">
        <p14:creationId xmlns:p14="http://schemas.microsoft.com/office/powerpoint/2010/main" val="386962397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r>
              <a:rPr lang="en-US" dirty="0" smtClean="0"/>
              <a:t>Network Basics with </a:t>
            </a:r>
            <a:r>
              <a:rPr lang="en-US" dirty="0" err="1" smtClean="0"/>
              <a:t>iGraph</a:t>
            </a:r>
            <a:r>
              <a:rPr lang="en-US" dirty="0" smtClean="0"/>
              <a:t> </a:t>
            </a:r>
            <a:endParaRPr lang="en-US" dirty="0" smtClean="0"/>
          </a:p>
          <a:p>
            <a:endParaRPr lang="en-US" dirty="0" smtClean="0"/>
          </a:p>
          <a:p>
            <a:r>
              <a:rPr lang="en-US" dirty="0" err="1" smtClean="0"/>
              <a:t>Cytoscape</a:t>
            </a:r>
            <a:r>
              <a:rPr lang="en-US" dirty="0" smtClean="0"/>
              <a:t> walkthrough</a:t>
            </a:r>
            <a:endParaRPr lang="en-US" dirty="0"/>
          </a:p>
          <a:p>
            <a:endParaRPr lang="en-US" dirty="0"/>
          </a:p>
        </p:txBody>
      </p:sp>
    </p:spTree>
    <p:extLst>
      <p:ext uri="{BB962C8B-B14F-4D97-AF65-F5344CB8AC3E}">
        <p14:creationId xmlns:p14="http://schemas.microsoft.com/office/powerpoint/2010/main" val="24321219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94"/>
            <a:ext cx="8229600" cy="1143000"/>
          </a:xfrm>
        </p:spPr>
        <p:txBody>
          <a:bodyPr/>
          <a:lstStyle/>
          <a:p>
            <a:r>
              <a:rPr lang="en-US" dirty="0" smtClean="0"/>
              <a:t>Properties of Graphs</a:t>
            </a:r>
            <a:endParaRPr lang="en-US" dirty="0"/>
          </a:p>
        </p:txBody>
      </p:sp>
      <p:sp>
        <p:nvSpPr>
          <p:cNvPr id="3" name="Content Placeholder 2"/>
          <p:cNvSpPr>
            <a:spLocks noGrp="1"/>
          </p:cNvSpPr>
          <p:nvPr>
            <p:ph idx="1"/>
          </p:nvPr>
        </p:nvSpPr>
        <p:spPr>
          <a:xfrm>
            <a:off x="457200" y="837628"/>
            <a:ext cx="5643401" cy="6092856"/>
          </a:xfrm>
        </p:spPr>
        <p:txBody>
          <a:bodyPr>
            <a:normAutofit fontScale="77500" lnSpcReduction="20000"/>
          </a:bodyPr>
          <a:lstStyle/>
          <a:p>
            <a:r>
              <a:rPr lang="en-US" dirty="0" smtClean="0"/>
              <a:t>Connected components</a:t>
            </a:r>
          </a:p>
          <a:p>
            <a:pPr lvl="1"/>
            <a:r>
              <a:rPr lang="en-US" dirty="0" smtClean="0"/>
              <a:t>The set of connected nodes in a graph form a connected component</a:t>
            </a:r>
          </a:p>
          <a:p>
            <a:pPr lvl="1"/>
            <a:r>
              <a:rPr lang="en-US" dirty="0" smtClean="0"/>
              <a:t>Graphs can have multiple connected components</a:t>
            </a:r>
          </a:p>
          <a:p>
            <a:endParaRPr lang="en-US" dirty="0"/>
          </a:p>
          <a:p>
            <a:r>
              <a:rPr lang="en-US" dirty="0" smtClean="0"/>
              <a:t>Cliques</a:t>
            </a:r>
          </a:p>
          <a:p>
            <a:pPr lvl="1"/>
            <a:r>
              <a:rPr lang="en-US" dirty="0" smtClean="0"/>
              <a:t>A set of nodes that are all directly connected to one another</a:t>
            </a:r>
          </a:p>
          <a:p>
            <a:pPr lvl="1"/>
            <a:r>
              <a:rPr lang="en-US" dirty="0" smtClean="0"/>
              <a:t>“Complete” </a:t>
            </a:r>
            <a:r>
              <a:rPr lang="en-US" dirty="0" err="1" smtClean="0"/>
              <a:t>subgraph</a:t>
            </a:r>
            <a:r>
              <a:rPr lang="en-US" dirty="0" smtClean="0"/>
              <a:t> of G</a:t>
            </a:r>
          </a:p>
          <a:p>
            <a:endParaRPr lang="en-US" dirty="0"/>
          </a:p>
          <a:p>
            <a:r>
              <a:rPr lang="en-US" dirty="0" smtClean="0"/>
              <a:t>Motifs</a:t>
            </a:r>
          </a:p>
          <a:p>
            <a:pPr lvl="1"/>
            <a:r>
              <a:rPr lang="en-US" dirty="0" err="1" smtClean="0"/>
              <a:t>Subgraphs</a:t>
            </a:r>
            <a:r>
              <a:rPr lang="en-US" dirty="0" smtClean="0"/>
              <a:t> that occur within a larger graph</a:t>
            </a:r>
          </a:p>
          <a:p>
            <a:pPr lvl="1"/>
            <a:endParaRPr lang="en-US" dirty="0"/>
          </a:p>
          <a:p>
            <a:r>
              <a:rPr lang="en-US" dirty="0" smtClean="0"/>
              <a:t>Cyclic </a:t>
            </a:r>
            <a:r>
              <a:rPr lang="en-US" dirty="0" err="1" smtClean="0"/>
              <a:t>vs</a:t>
            </a:r>
            <a:r>
              <a:rPr lang="en-US" dirty="0" smtClean="0"/>
              <a:t> acyclic</a:t>
            </a:r>
          </a:p>
          <a:p>
            <a:pPr lvl="1"/>
            <a:r>
              <a:rPr lang="en-US" dirty="0" smtClean="0"/>
              <a:t>Trees are graphs with no cycles</a:t>
            </a:r>
          </a:p>
          <a:p>
            <a:pPr lvl="1"/>
            <a:r>
              <a:rPr lang="en-US" dirty="0" smtClean="0"/>
              <a:t>Nodes can sometimes have self loops</a:t>
            </a:r>
          </a:p>
          <a:p>
            <a:pPr lvl="1"/>
            <a:endParaRPr lang="en-US" dirty="0" smtClean="0"/>
          </a:p>
          <a:p>
            <a:pPr marL="457200" lvl="1" indent="0">
              <a:buNone/>
            </a:pPr>
            <a:endParaRPr lang="en-US" dirty="0" smtClean="0"/>
          </a:p>
        </p:txBody>
      </p:sp>
      <p:sp>
        <p:nvSpPr>
          <p:cNvPr id="4" name="Oval 3"/>
          <p:cNvSpPr>
            <a:spLocks noChangeAspect="1"/>
          </p:cNvSpPr>
          <p:nvPr/>
        </p:nvSpPr>
        <p:spPr>
          <a:xfrm flipV="1">
            <a:off x="6870319" y="3009472"/>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a:spLocks noChangeAspect="1"/>
          </p:cNvSpPr>
          <p:nvPr/>
        </p:nvSpPr>
        <p:spPr>
          <a:xfrm flipV="1">
            <a:off x="7782429" y="3009472"/>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a:spLocks noChangeAspect="1"/>
          </p:cNvSpPr>
          <p:nvPr/>
        </p:nvSpPr>
        <p:spPr>
          <a:xfrm flipV="1">
            <a:off x="7782429" y="3894103"/>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flipV="1">
            <a:off x="6870319" y="3894103"/>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4" idx="0"/>
            <a:endCxn id="7" idx="4"/>
          </p:cNvCxnSpPr>
          <p:nvPr/>
        </p:nvCxnSpPr>
        <p:spPr>
          <a:xfrm>
            <a:off x="6980860" y="3230554"/>
            <a:ext cx="0" cy="66354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4" idx="6"/>
            <a:endCxn id="5" idx="2"/>
          </p:cNvCxnSpPr>
          <p:nvPr/>
        </p:nvCxnSpPr>
        <p:spPr>
          <a:xfrm>
            <a:off x="7091401" y="3120013"/>
            <a:ext cx="6910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6" idx="2"/>
          </p:cNvCxnSpPr>
          <p:nvPr/>
        </p:nvCxnSpPr>
        <p:spPr>
          <a:xfrm>
            <a:off x="7091401" y="4004644"/>
            <a:ext cx="6910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0"/>
            <a:endCxn id="6" idx="4"/>
          </p:cNvCxnSpPr>
          <p:nvPr/>
        </p:nvCxnSpPr>
        <p:spPr>
          <a:xfrm>
            <a:off x="7892970" y="3230554"/>
            <a:ext cx="0" cy="66354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5" idx="1"/>
            <a:endCxn id="7" idx="5"/>
          </p:cNvCxnSpPr>
          <p:nvPr/>
        </p:nvCxnSpPr>
        <p:spPr>
          <a:xfrm flipH="1">
            <a:off x="7059024" y="3198177"/>
            <a:ext cx="755782" cy="7283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4" idx="7"/>
            <a:endCxn id="6" idx="3"/>
          </p:cNvCxnSpPr>
          <p:nvPr/>
        </p:nvCxnSpPr>
        <p:spPr>
          <a:xfrm>
            <a:off x="7059024" y="3198177"/>
            <a:ext cx="755782" cy="728303"/>
          </a:xfrm>
          <a:prstGeom prst="line">
            <a:avLst/>
          </a:prstGeom>
        </p:spPr>
        <p:style>
          <a:lnRef idx="2">
            <a:schemeClr val="accent1"/>
          </a:lnRef>
          <a:fillRef idx="0">
            <a:schemeClr val="accent1"/>
          </a:fillRef>
          <a:effectRef idx="1">
            <a:schemeClr val="accent1"/>
          </a:effectRef>
          <a:fontRef idx="minor">
            <a:schemeClr val="tx1"/>
          </a:fontRef>
        </p:style>
      </p:cxnSp>
      <p:sp>
        <p:nvSpPr>
          <p:cNvPr id="38" name="Oval 37"/>
          <p:cNvSpPr>
            <a:spLocks noChangeAspect="1"/>
          </p:cNvSpPr>
          <p:nvPr/>
        </p:nvSpPr>
        <p:spPr>
          <a:xfrm flipV="1">
            <a:off x="6857089" y="4680477"/>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flipV="1">
            <a:off x="7769199" y="4680477"/>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flipV="1">
            <a:off x="6857089" y="5565108"/>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a:stCxn id="38" idx="0"/>
            <a:endCxn id="41" idx="4"/>
          </p:cNvCxnSpPr>
          <p:nvPr/>
        </p:nvCxnSpPr>
        <p:spPr>
          <a:xfrm>
            <a:off x="6967630" y="4901559"/>
            <a:ext cx="0" cy="66354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38" idx="6"/>
            <a:endCxn id="39" idx="2"/>
          </p:cNvCxnSpPr>
          <p:nvPr/>
        </p:nvCxnSpPr>
        <p:spPr>
          <a:xfrm>
            <a:off x="7078171" y="4791018"/>
            <a:ext cx="6910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9" idx="1"/>
            <a:endCxn id="41" idx="5"/>
          </p:cNvCxnSpPr>
          <p:nvPr/>
        </p:nvCxnSpPr>
        <p:spPr>
          <a:xfrm flipH="1">
            <a:off x="7045794" y="4869182"/>
            <a:ext cx="755782" cy="72830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46583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138"/>
            <a:ext cx="8229600" cy="1143000"/>
          </a:xfrm>
        </p:spPr>
        <p:txBody>
          <a:bodyPr/>
          <a:lstStyle/>
          <a:p>
            <a:r>
              <a:rPr lang="en-US" dirty="0" smtClean="0"/>
              <a:t>Properties of Graphs</a:t>
            </a:r>
            <a:endParaRPr lang="en-US" dirty="0"/>
          </a:p>
        </p:txBody>
      </p:sp>
      <p:sp>
        <p:nvSpPr>
          <p:cNvPr id="3" name="Content Placeholder 2"/>
          <p:cNvSpPr>
            <a:spLocks noGrp="1"/>
          </p:cNvSpPr>
          <p:nvPr>
            <p:ph idx="1"/>
          </p:nvPr>
        </p:nvSpPr>
        <p:spPr>
          <a:xfrm>
            <a:off x="208755" y="1118132"/>
            <a:ext cx="5596558" cy="5739868"/>
          </a:xfrm>
        </p:spPr>
        <p:txBody>
          <a:bodyPr>
            <a:normAutofit fontScale="70000" lnSpcReduction="20000"/>
          </a:bodyPr>
          <a:lstStyle/>
          <a:p>
            <a:r>
              <a:rPr lang="en-US" dirty="0" smtClean="0"/>
              <a:t>Density – the extent to which a graph is complete</a:t>
            </a:r>
          </a:p>
          <a:p>
            <a:endParaRPr lang="en-US" dirty="0" smtClean="0"/>
          </a:p>
          <a:p>
            <a:r>
              <a:rPr lang="en-US" dirty="0" smtClean="0"/>
              <a:t>Centrality – identifies the most “important” nodes in a graph</a:t>
            </a:r>
          </a:p>
          <a:p>
            <a:pPr lvl="1"/>
            <a:r>
              <a:rPr lang="en-US" dirty="0" smtClean="0"/>
              <a:t>Various measures: degree centrality, </a:t>
            </a:r>
            <a:r>
              <a:rPr lang="en-US" dirty="0" err="1" smtClean="0"/>
              <a:t>betweenness</a:t>
            </a:r>
            <a:r>
              <a:rPr lang="en-US" dirty="0" smtClean="0"/>
              <a:t> centrality, …</a:t>
            </a:r>
          </a:p>
          <a:p>
            <a:endParaRPr lang="en-US" dirty="0" smtClean="0"/>
          </a:p>
          <a:p>
            <a:r>
              <a:rPr lang="en-US" dirty="0" err="1" smtClean="0"/>
              <a:t>Assortativity</a:t>
            </a:r>
            <a:r>
              <a:rPr lang="en-US" dirty="0" smtClean="0"/>
              <a:t> – the tendency of similar nodes to interact</a:t>
            </a:r>
          </a:p>
          <a:p>
            <a:pPr lvl="1"/>
            <a:r>
              <a:rPr lang="en-US" dirty="0" smtClean="0"/>
              <a:t>Often measured in terms of node degree</a:t>
            </a:r>
          </a:p>
          <a:p>
            <a:endParaRPr lang="en-US" dirty="0"/>
          </a:p>
          <a:p>
            <a:r>
              <a:rPr lang="en-US" dirty="0" smtClean="0"/>
              <a:t>Scale-free – degree distribution follows a power law</a:t>
            </a:r>
          </a:p>
          <a:p>
            <a:pPr marL="0" indent="0">
              <a:buNone/>
            </a:pPr>
            <a:endParaRPr lang="en-US" dirty="0"/>
          </a:p>
          <a:p>
            <a:r>
              <a:rPr lang="en-US" dirty="0" smtClean="0"/>
              <a:t>Small-world – most nodes can be reached from all other nodes by traversing a small number of edges</a:t>
            </a:r>
          </a:p>
          <a:p>
            <a:endParaRPr lang="en-US" dirty="0"/>
          </a:p>
          <a:p>
            <a:endParaRPr lang="en-US" dirty="0"/>
          </a:p>
          <a:p>
            <a:endParaRPr lang="en-US" dirty="0"/>
          </a:p>
        </p:txBody>
      </p:sp>
      <p:pic>
        <p:nvPicPr>
          <p:cNvPr id="4" name="Picture 3"/>
          <p:cNvPicPr>
            <a:picLocks noChangeAspect="1"/>
          </p:cNvPicPr>
          <p:nvPr/>
        </p:nvPicPr>
        <p:blipFill rotWithShape="1">
          <a:blip r:embed="rId3"/>
          <a:srcRect b="64987"/>
          <a:stretch/>
        </p:blipFill>
        <p:spPr>
          <a:xfrm>
            <a:off x="5805313" y="1994862"/>
            <a:ext cx="3338687" cy="1753461"/>
          </a:xfrm>
          <a:prstGeom prst="rect">
            <a:avLst/>
          </a:prstGeom>
        </p:spPr>
      </p:pic>
      <p:sp>
        <p:nvSpPr>
          <p:cNvPr id="5" name="TextBox 4"/>
          <p:cNvSpPr txBox="1"/>
          <p:nvPr/>
        </p:nvSpPr>
        <p:spPr>
          <a:xfrm>
            <a:off x="5722498" y="1648661"/>
            <a:ext cx="1827882" cy="369332"/>
          </a:xfrm>
          <a:prstGeom prst="rect">
            <a:avLst/>
          </a:prstGeom>
          <a:noFill/>
        </p:spPr>
        <p:txBody>
          <a:bodyPr wrap="none" rtlCol="0">
            <a:spAutoFit/>
          </a:bodyPr>
          <a:lstStyle/>
          <a:p>
            <a:r>
              <a:rPr lang="en-US" dirty="0" smtClean="0"/>
              <a:t>Degree Centrality</a:t>
            </a:r>
            <a:endParaRPr lang="en-US" dirty="0"/>
          </a:p>
        </p:txBody>
      </p:sp>
      <p:sp>
        <p:nvSpPr>
          <p:cNvPr id="6" name="TextBox 5"/>
          <p:cNvSpPr txBox="1"/>
          <p:nvPr/>
        </p:nvSpPr>
        <p:spPr>
          <a:xfrm>
            <a:off x="7467565" y="1371662"/>
            <a:ext cx="1435083" cy="646331"/>
          </a:xfrm>
          <a:prstGeom prst="rect">
            <a:avLst/>
          </a:prstGeom>
          <a:noFill/>
        </p:spPr>
        <p:txBody>
          <a:bodyPr wrap="none" rtlCol="0">
            <a:spAutoFit/>
          </a:bodyPr>
          <a:lstStyle/>
          <a:p>
            <a:pPr algn="ctr"/>
            <a:r>
              <a:rPr lang="en-US" dirty="0" err="1" smtClean="0"/>
              <a:t>Betweenness</a:t>
            </a:r>
            <a:r>
              <a:rPr lang="en-US" dirty="0" smtClean="0"/>
              <a:t/>
            </a:r>
            <a:br>
              <a:rPr lang="en-US" dirty="0" smtClean="0"/>
            </a:br>
            <a:r>
              <a:rPr lang="en-US" dirty="0" smtClean="0"/>
              <a:t> Centrality</a:t>
            </a:r>
            <a:endParaRPr lang="en-US" dirty="0"/>
          </a:p>
        </p:txBody>
      </p:sp>
      <p:pic>
        <p:nvPicPr>
          <p:cNvPr id="8" name="Picture 7"/>
          <p:cNvPicPr>
            <a:picLocks noChangeAspect="1"/>
          </p:cNvPicPr>
          <p:nvPr/>
        </p:nvPicPr>
        <p:blipFill>
          <a:blip r:embed="rId4"/>
          <a:stretch>
            <a:fillRect/>
          </a:stretch>
        </p:blipFill>
        <p:spPr>
          <a:xfrm>
            <a:off x="5805313" y="4129540"/>
            <a:ext cx="3097335" cy="2013268"/>
          </a:xfrm>
          <a:prstGeom prst="rect">
            <a:avLst/>
          </a:prstGeom>
        </p:spPr>
      </p:pic>
    </p:spTree>
    <p:extLst>
      <p:ext uri="{BB962C8B-B14F-4D97-AF65-F5344CB8AC3E}">
        <p14:creationId xmlns:p14="http://schemas.microsoft.com/office/powerpoint/2010/main" val="113734983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7|14.8|1.4|13.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2695</TotalTime>
  <Words>3405</Words>
  <Application>Microsoft Macintosh PowerPoint</Application>
  <PresentationFormat>On-screen Show (4:3)</PresentationFormat>
  <Paragraphs>879</Paragraphs>
  <Slides>76</Slides>
  <Notes>27</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79" baseType="lpstr">
      <vt:lpstr>Office Theme</vt:lpstr>
      <vt:lpstr>Equation</vt:lpstr>
      <vt:lpstr>Microsoft Equation</vt:lpstr>
      <vt:lpstr>Module2 Day1: Network Analysis</vt:lpstr>
      <vt:lpstr>Overview</vt:lpstr>
      <vt:lpstr>Why Networks?</vt:lpstr>
      <vt:lpstr>Why Networks?</vt:lpstr>
      <vt:lpstr>Network Theory</vt:lpstr>
      <vt:lpstr>Properties of Graphs</vt:lpstr>
      <vt:lpstr>Properties of a Graph</vt:lpstr>
      <vt:lpstr>Properties of Graphs</vt:lpstr>
      <vt:lpstr>Properties of Graphs</vt:lpstr>
      <vt:lpstr>Encoding Graphs</vt:lpstr>
      <vt:lpstr>Algorithmic Problems on Graphs</vt:lpstr>
      <vt:lpstr>Statistical Problems on Graphs</vt:lpstr>
      <vt:lpstr>Statistical Problems on Graphs </vt:lpstr>
      <vt:lpstr>Example: Motif searches in 3 different contexts</vt:lpstr>
      <vt:lpstr> All 3-node directed subgraphs</vt:lpstr>
      <vt:lpstr>Outline of the Approach</vt:lpstr>
      <vt:lpstr>Schematic view of network motif detection</vt:lpstr>
      <vt:lpstr>Concentration of feedforward motif:</vt:lpstr>
      <vt:lpstr>Transcriptional network results</vt:lpstr>
      <vt:lpstr>Neural networks</vt:lpstr>
      <vt:lpstr>Food webs</vt:lpstr>
      <vt:lpstr>Interesting questions</vt:lpstr>
      <vt:lpstr>Visualizing / Analyzing Graphs</vt:lpstr>
      <vt:lpstr>Properties of Biological Networks</vt:lpstr>
      <vt:lpstr>Examples of Biological Networks</vt:lpstr>
      <vt:lpstr>Protein Protein Interaction Network</vt:lpstr>
      <vt:lpstr>Metabolic Networks</vt:lpstr>
      <vt:lpstr>Hi-Fi Human Co-expression Network</vt:lpstr>
      <vt:lpstr>Gene Regulatory Network</vt:lpstr>
      <vt:lpstr>Genetic Interaction Network</vt:lpstr>
      <vt:lpstr>Difference Networks</vt:lpstr>
      <vt:lpstr>Diseaseome</vt:lpstr>
      <vt:lpstr>Network properties of human disease genes</vt:lpstr>
      <vt:lpstr>PowerPoint Presentation</vt:lpstr>
      <vt:lpstr>Ontologies</vt:lpstr>
      <vt:lpstr>Constructing Ontologies from High-throughput Data</vt:lpstr>
      <vt:lpstr>NEXO for Yeast</vt:lpstr>
      <vt:lpstr>Sources for Biological Network Data</vt:lpstr>
      <vt:lpstr>Challenges in Biological Network Analysis</vt:lpstr>
      <vt:lpstr>Break</vt:lpstr>
      <vt:lpstr>Networks and Variant Analysis</vt:lpstr>
      <vt:lpstr>Network Perturbations</vt:lpstr>
      <vt:lpstr>Cancer</vt:lpstr>
      <vt:lpstr>Detecting genetic changes in tumors with DNA sequencing </vt:lpstr>
      <vt:lpstr>Somatic mutations uncovered by large-scale tumor sequencing</vt:lpstr>
      <vt:lpstr>Identifying Driver Mutations in Cancer</vt:lpstr>
      <vt:lpstr>Phenotypic Characteristics of Tumors</vt:lpstr>
      <vt:lpstr>Mutual exclusivity within pathways</vt:lpstr>
      <vt:lpstr>Lessons from Inherited Disease</vt:lpstr>
      <vt:lpstr>Mapping mutations to residues</vt:lpstr>
      <vt:lpstr>Analysis of Cancer Mutations in Driver Genes using a Hybrid PPI Network</vt:lpstr>
      <vt:lpstr>PowerPoint Presentation</vt:lpstr>
      <vt:lpstr>Pipeline for annotating mutations</vt:lpstr>
      <vt:lpstr>43 Proteins with mutations at distinct sites</vt:lpstr>
      <vt:lpstr>HRAS Case Study</vt:lpstr>
      <vt:lpstr>HRAS Case Study</vt:lpstr>
      <vt:lpstr>Translational Implications (494 patients)</vt:lpstr>
      <vt:lpstr>Large-scale Analysis of Cancer Mutations using a Structurally Resolved PPI Network</vt:lpstr>
      <vt:lpstr>PowerPoint Presentation</vt:lpstr>
      <vt:lpstr>Somatic Mutations are Enriched at PPI Interfaces</vt:lpstr>
      <vt:lpstr>Somatic Mutations rewire the MCH I Antigen Presentation Pathway</vt:lpstr>
      <vt:lpstr>Prognostic Implications of TP53 Mutations Stratified by Interface</vt:lpstr>
      <vt:lpstr>Network-based Patient Stratification (NBS)</vt:lpstr>
      <vt:lpstr>PowerPoint Presentation</vt:lpstr>
      <vt:lpstr>Network-Based Stratification (NBS)</vt:lpstr>
      <vt:lpstr>An intuition for network smoothing</vt:lpstr>
      <vt:lpstr>An intuition for network smoothing</vt:lpstr>
      <vt:lpstr>Network-Based Stratification (NBS)</vt:lpstr>
      <vt:lpstr>Network-Based Stratification (NBS)</vt:lpstr>
      <vt:lpstr>Network-Based Stratification (NBS)</vt:lpstr>
      <vt:lpstr>PowerPoint Presentation</vt:lpstr>
      <vt:lpstr>Networks And Gene Expression</vt:lpstr>
      <vt:lpstr>Need a scoring system for expression activity</vt:lpstr>
      <vt:lpstr>Analysis of gene expression with pathway scores</vt:lpstr>
      <vt:lpstr>Searching for “active” pathways in a large network</vt:lpstr>
      <vt:lpstr>Exercises</vt:lpstr>
    </vt:vector>
  </TitlesOfParts>
  <Company>Ideker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Module2 Day2: Network Analysis</dc:title>
  <dc:creator>hc</dc:creator>
  <cp:lastModifiedBy>Laptop</cp:lastModifiedBy>
  <cp:revision>57</cp:revision>
  <dcterms:created xsi:type="dcterms:W3CDTF">2015-03-11T18:50:10Z</dcterms:created>
  <dcterms:modified xsi:type="dcterms:W3CDTF">2016-03-08T20:32:53Z</dcterms:modified>
</cp:coreProperties>
</file>